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Lst>
  <p:notesMasterIdLst>
    <p:notesMasterId r:id="rId38"/>
  </p:notesMasterIdLst>
  <p:sldIdLst>
    <p:sldId id="278" r:id="rId3"/>
    <p:sldId id="312" r:id="rId4"/>
    <p:sldId id="311" r:id="rId5"/>
    <p:sldId id="280" r:id="rId6"/>
    <p:sldId id="281" r:id="rId7"/>
    <p:sldId id="468" r:id="rId8"/>
    <p:sldId id="513" r:id="rId9"/>
    <p:sldId id="516" r:id="rId10"/>
    <p:sldId id="517" r:id="rId11"/>
    <p:sldId id="519" r:id="rId12"/>
    <p:sldId id="518" r:id="rId13"/>
    <p:sldId id="520"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295" r:id="rId28"/>
    <p:sldId id="307" r:id="rId29"/>
    <p:sldId id="304" r:id="rId30"/>
    <p:sldId id="305" r:id="rId31"/>
    <p:sldId id="306" r:id="rId32"/>
    <p:sldId id="303" r:id="rId33"/>
    <p:sldId id="310" r:id="rId34"/>
    <p:sldId id="313" r:id="rId35"/>
    <p:sldId id="314" r:id="rId36"/>
    <p:sldId id="309" r:id="rId37"/>
  </p:sldIdLst>
  <p:sldSz cx="9144000" cy="6858000" type="screen4x3"/>
  <p:notesSz cx="6858000" cy="9144000"/>
  <p:defaultTextStyle>
    <a:defPPr>
      <a:defRPr lang="nl-NL"/>
    </a:defPPr>
    <a:lvl1pPr algn="ctr" rtl="0" eaLnBrk="0" fontAlgn="base" hangingPunct="0">
      <a:spcBef>
        <a:spcPct val="0"/>
      </a:spcBef>
      <a:spcAft>
        <a:spcPct val="0"/>
      </a:spcAft>
      <a:defRPr sz="3600" kern="1200">
        <a:solidFill>
          <a:srgbClr val="333399"/>
        </a:solidFill>
        <a:latin typeface="Arial" charset="0"/>
        <a:ea typeface="+mn-ea"/>
        <a:cs typeface="+mn-cs"/>
      </a:defRPr>
    </a:lvl1pPr>
    <a:lvl2pPr marL="457200" algn="ctr" rtl="0" eaLnBrk="0" fontAlgn="base" hangingPunct="0">
      <a:spcBef>
        <a:spcPct val="0"/>
      </a:spcBef>
      <a:spcAft>
        <a:spcPct val="0"/>
      </a:spcAft>
      <a:defRPr sz="3600" kern="1200">
        <a:solidFill>
          <a:srgbClr val="333399"/>
        </a:solidFill>
        <a:latin typeface="Arial" charset="0"/>
        <a:ea typeface="+mn-ea"/>
        <a:cs typeface="+mn-cs"/>
      </a:defRPr>
    </a:lvl2pPr>
    <a:lvl3pPr marL="914400" algn="ctr" rtl="0" eaLnBrk="0" fontAlgn="base" hangingPunct="0">
      <a:spcBef>
        <a:spcPct val="0"/>
      </a:spcBef>
      <a:spcAft>
        <a:spcPct val="0"/>
      </a:spcAft>
      <a:defRPr sz="3600" kern="1200">
        <a:solidFill>
          <a:srgbClr val="333399"/>
        </a:solidFill>
        <a:latin typeface="Arial" charset="0"/>
        <a:ea typeface="+mn-ea"/>
        <a:cs typeface="+mn-cs"/>
      </a:defRPr>
    </a:lvl3pPr>
    <a:lvl4pPr marL="1371600" algn="ctr" rtl="0" eaLnBrk="0" fontAlgn="base" hangingPunct="0">
      <a:spcBef>
        <a:spcPct val="0"/>
      </a:spcBef>
      <a:spcAft>
        <a:spcPct val="0"/>
      </a:spcAft>
      <a:defRPr sz="3600" kern="1200">
        <a:solidFill>
          <a:srgbClr val="333399"/>
        </a:solidFill>
        <a:latin typeface="Arial" charset="0"/>
        <a:ea typeface="+mn-ea"/>
        <a:cs typeface="+mn-cs"/>
      </a:defRPr>
    </a:lvl4pPr>
    <a:lvl5pPr marL="1828800" algn="ctr" rtl="0" eaLnBrk="0" fontAlgn="base" hangingPunct="0">
      <a:spcBef>
        <a:spcPct val="0"/>
      </a:spcBef>
      <a:spcAft>
        <a:spcPct val="0"/>
      </a:spcAft>
      <a:defRPr sz="3600" kern="1200">
        <a:solidFill>
          <a:srgbClr val="333399"/>
        </a:solidFill>
        <a:latin typeface="Arial" charset="0"/>
        <a:ea typeface="+mn-ea"/>
        <a:cs typeface="+mn-cs"/>
      </a:defRPr>
    </a:lvl5pPr>
    <a:lvl6pPr marL="2286000" algn="l" defTabSz="914400" rtl="0" eaLnBrk="1" latinLnBrk="0" hangingPunct="1">
      <a:defRPr sz="3600" kern="1200">
        <a:solidFill>
          <a:srgbClr val="333399"/>
        </a:solidFill>
        <a:latin typeface="Arial" charset="0"/>
        <a:ea typeface="+mn-ea"/>
        <a:cs typeface="+mn-cs"/>
      </a:defRPr>
    </a:lvl6pPr>
    <a:lvl7pPr marL="2743200" algn="l" defTabSz="914400" rtl="0" eaLnBrk="1" latinLnBrk="0" hangingPunct="1">
      <a:defRPr sz="3600" kern="1200">
        <a:solidFill>
          <a:srgbClr val="333399"/>
        </a:solidFill>
        <a:latin typeface="Arial" charset="0"/>
        <a:ea typeface="+mn-ea"/>
        <a:cs typeface="+mn-cs"/>
      </a:defRPr>
    </a:lvl7pPr>
    <a:lvl8pPr marL="3200400" algn="l" defTabSz="914400" rtl="0" eaLnBrk="1" latinLnBrk="0" hangingPunct="1">
      <a:defRPr sz="3600" kern="1200">
        <a:solidFill>
          <a:srgbClr val="333399"/>
        </a:solidFill>
        <a:latin typeface="Arial" charset="0"/>
        <a:ea typeface="+mn-ea"/>
        <a:cs typeface="+mn-cs"/>
      </a:defRPr>
    </a:lvl8pPr>
    <a:lvl9pPr marL="3657600" algn="l" defTabSz="914400" rtl="0" eaLnBrk="1" latinLnBrk="0" hangingPunct="1">
      <a:defRPr sz="3600" kern="1200">
        <a:solidFill>
          <a:srgbClr val="3333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40E"/>
    <a:srgbClr val="D4040E"/>
    <a:srgbClr val="C22514"/>
    <a:srgbClr val="FD0701"/>
    <a:srgbClr val="FC7E00"/>
    <a:srgbClr val="FF9A35"/>
    <a:srgbClr val="EF2525"/>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autoAdjust="0"/>
    <p:restoredTop sz="94640" autoAdjust="0"/>
  </p:normalViewPr>
  <p:slideViewPr>
    <p:cSldViewPr>
      <p:cViewPr varScale="1">
        <p:scale>
          <a:sx n="107" d="100"/>
          <a:sy n="107" d="100"/>
        </p:scale>
        <p:origin x="124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52" y="-3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E3C7E-D9D5-4B88-8025-4EB63B972707}"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9097F703-FBE3-4C9B-9CC1-6A0031605092}">
      <dgm:prSet phldrT="[Text]"/>
      <dgm:spPr/>
      <dgm:t>
        <a:bodyPr/>
        <a:lstStyle/>
        <a:p>
          <a:r>
            <a:rPr lang="tr-TR" dirty="0"/>
            <a:t>SC</a:t>
          </a:r>
          <a:endParaRPr lang="en-US" dirty="0"/>
        </a:p>
      </dgm:t>
    </dgm:pt>
    <dgm:pt modelId="{31A91EF2-7E8F-4103-B324-55872499BCF2}" type="parTrans" cxnId="{D8046CC1-5464-46AE-8130-C38898ADE29E}">
      <dgm:prSet/>
      <dgm:spPr/>
      <dgm:t>
        <a:bodyPr/>
        <a:lstStyle/>
        <a:p>
          <a:endParaRPr lang="en-US"/>
        </a:p>
      </dgm:t>
    </dgm:pt>
    <dgm:pt modelId="{5C4D2716-43B7-4B7E-9EDD-B923383A57C2}" type="sibTrans" cxnId="{D8046CC1-5464-46AE-8130-C38898ADE29E}">
      <dgm:prSet/>
      <dgm:spPr/>
      <dgm:t>
        <a:bodyPr/>
        <a:lstStyle/>
        <a:p>
          <a:endParaRPr lang="en-US"/>
        </a:p>
      </dgm:t>
    </dgm:pt>
    <dgm:pt modelId="{B8AED441-4A71-447F-A994-90E512BEEF4C}">
      <dgm:prSet phldrT="[Text]"/>
      <dgm:spPr/>
      <dgm:t>
        <a:bodyPr/>
        <a:lstStyle/>
        <a:p>
          <a:r>
            <a:rPr lang="tr-TR" dirty="0"/>
            <a:t>MKC</a:t>
          </a:r>
          <a:endParaRPr lang="en-US" dirty="0"/>
        </a:p>
      </dgm:t>
    </dgm:pt>
    <dgm:pt modelId="{42E8E00A-4BA2-4D71-B829-88872580C728}" type="parTrans" cxnId="{D69E640C-6DC3-4301-A2A4-FA6098A886E5}">
      <dgm:prSet/>
      <dgm:spPr/>
      <dgm:t>
        <a:bodyPr/>
        <a:lstStyle/>
        <a:p>
          <a:endParaRPr lang="en-US"/>
        </a:p>
      </dgm:t>
    </dgm:pt>
    <dgm:pt modelId="{0D02A26A-707B-49F5-BEAD-000A59ECC4EE}" type="sibTrans" cxnId="{D69E640C-6DC3-4301-A2A4-FA6098A886E5}">
      <dgm:prSet/>
      <dgm:spPr/>
      <dgm:t>
        <a:bodyPr/>
        <a:lstStyle/>
        <a:p>
          <a:endParaRPr lang="en-US"/>
        </a:p>
      </dgm:t>
    </dgm:pt>
    <dgm:pt modelId="{34E84152-9874-4B61-9E20-898EE2DBCB35}">
      <dgm:prSet phldrT="[Text]"/>
      <dgm:spPr/>
      <dgm:t>
        <a:bodyPr/>
        <a:lstStyle/>
        <a:p>
          <a:r>
            <a:rPr lang="tr-TR" dirty="0"/>
            <a:t>TC</a:t>
          </a:r>
          <a:endParaRPr lang="en-US" dirty="0"/>
        </a:p>
      </dgm:t>
    </dgm:pt>
    <dgm:pt modelId="{D2CD4FA9-8C73-4665-BEB8-DB03453F1F5E}" type="parTrans" cxnId="{0E43DE87-52E9-41B9-BCA2-1277EAA1A48C}">
      <dgm:prSet/>
      <dgm:spPr/>
      <dgm:t>
        <a:bodyPr/>
        <a:lstStyle/>
        <a:p>
          <a:endParaRPr lang="en-US"/>
        </a:p>
      </dgm:t>
    </dgm:pt>
    <dgm:pt modelId="{CE2F34A6-1CD7-4253-B122-361C1A52C870}" type="sibTrans" cxnId="{0E43DE87-52E9-41B9-BCA2-1277EAA1A48C}">
      <dgm:prSet/>
      <dgm:spPr/>
      <dgm:t>
        <a:bodyPr/>
        <a:lstStyle/>
        <a:p>
          <a:endParaRPr lang="en-US"/>
        </a:p>
      </dgm:t>
    </dgm:pt>
    <dgm:pt modelId="{4CF19AA5-B0A7-4B29-B847-B07D44C1DA4A}" type="pres">
      <dgm:prSet presAssocID="{5B7E3C7E-D9D5-4B88-8025-4EB63B972707}" presName="Name0" presStyleCnt="0">
        <dgm:presLayoutVars>
          <dgm:orgChart val="1"/>
          <dgm:chPref val="1"/>
          <dgm:dir/>
          <dgm:animOne val="branch"/>
          <dgm:animLvl val="lvl"/>
          <dgm:resizeHandles/>
        </dgm:presLayoutVars>
      </dgm:prSet>
      <dgm:spPr/>
    </dgm:pt>
    <dgm:pt modelId="{2D8A848E-2079-4660-978C-147983B6D8DE}" type="pres">
      <dgm:prSet presAssocID="{9097F703-FBE3-4C9B-9CC1-6A0031605092}" presName="hierRoot1" presStyleCnt="0">
        <dgm:presLayoutVars>
          <dgm:hierBranch val="init"/>
        </dgm:presLayoutVars>
      </dgm:prSet>
      <dgm:spPr/>
    </dgm:pt>
    <dgm:pt modelId="{45C3F45C-EB2B-4B61-8378-1C5D5C5B9E9A}" type="pres">
      <dgm:prSet presAssocID="{9097F703-FBE3-4C9B-9CC1-6A0031605092}" presName="rootComposite1" presStyleCnt="0"/>
      <dgm:spPr/>
    </dgm:pt>
    <dgm:pt modelId="{90255582-E280-4200-9649-DEB73F64EDC8}" type="pres">
      <dgm:prSet presAssocID="{9097F703-FBE3-4C9B-9CC1-6A0031605092}" presName="rootText1" presStyleLbl="alignAcc1" presStyleIdx="0" presStyleCnt="0">
        <dgm:presLayoutVars>
          <dgm:chPref val="3"/>
        </dgm:presLayoutVars>
      </dgm:prSet>
      <dgm:spPr/>
    </dgm:pt>
    <dgm:pt modelId="{D5BF9295-BF18-42CA-9FF2-1C1AB615C7FC}" type="pres">
      <dgm:prSet presAssocID="{9097F703-FBE3-4C9B-9CC1-6A0031605092}" presName="topArc1" presStyleLbl="parChTrans1D1" presStyleIdx="0" presStyleCnt="6"/>
      <dgm:spPr/>
    </dgm:pt>
    <dgm:pt modelId="{75C65D50-8C90-44F0-ACD4-6B50097AF356}" type="pres">
      <dgm:prSet presAssocID="{9097F703-FBE3-4C9B-9CC1-6A0031605092}" presName="bottomArc1" presStyleLbl="parChTrans1D1" presStyleIdx="1" presStyleCnt="6"/>
      <dgm:spPr/>
    </dgm:pt>
    <dgm:pt modelId="{7AE7F668-E92E-4217-9AA3-BBCF43A58FBC}" type="pres">
      <dgm:prSet presAssocID="{9097F703-FBE3-4C9B-9CC1-6A0031605092}" presName="topConnNode1" presStyleLbl="node1" presStyleIdx="0" presStyleCnt="0"/>
      <dgm:spPr/>
    </dgm:pt>
    <dgm:pt modelId="{8CFD29F3-3CC9-4D03-9BAA-1CCED704E7AC}" type="pres">
      <dgm:prSet presAssocID="{9097F703-FBE3-4C9B-9CC1-6A0031605092}" presName="hierChild2" presStyleCnt="0"/>
      <dgm:spPr/>
    </dgm:pt>
    <dgm:pt modelId="{20AFC64D-D829-4EDA-BA73-FF8696432166}" type="pres">
      <dgm:prSet presAssocID="{42E8E00A-4BA2-4D71-B829-88872580C728}" presName="Name28" presStyleLbl="parChTrans1D2" presStyleIdx="0" presStyleCnt="2"/>
      <dgm:spPr/>
    </dgm:pt>
    <dgm:pt modelId="{FE8E3F56-25C4-4D2C-AEA5-E8401D637A15}" type="pres">
      <dgm:prSet presAssocID="{B8AED441-4A71-447F-A994-90E512BEEF4C}" presName="hierRoot2" presStyleCnt="0">
        <dgm:presLayoutVars>
          <dgm:hierBranch val="init"/>
        </dgm:presLayoutVars>
      </dgm:prSet>
      <dgm:spPr/>
    </dgm:pt>
    <dgm:pt modelId="{63B95E42-30C9-4203-99A5-86A1C1446BC6}" type="pres">
      <dgm:prSet presAssocID="{B8AED441-4A71-447F-A994-90E512BEEF4C}" presName="rootComposite2" presStyleCnt="0"/>
      <dgm:spPr/>
    </dgm:pt>
    <dgm:pt modelId="{53F0B53F-901D-4587-A17B-BFA82E75E3CB}" type="pres">
      <dgm:prSet presAssocID="{B8AED441-4A71-447F-A994-90E512BEEF4C}" presName="rootText2" presStyleLbl="alignAcc1" presStyleIdx="0" presStyleCnt="0">
        <dgm:presLayoutVars>
          <dgm:chPref val="3"/>
        </dgm:presLayoutVars>
      </dgm:prSet>
      <dgm:spPr/>
    </dgm:pt>
    <dgm:pt modelId="{E6E53BA0-7732-49DB-9B7C-45CBE5641EAF}" type="pres">
      <dgm:prSet presAssocID="{B8AED441-4A71-447F-A994-90E512BEEF4C}" presName="topArc2" presStyleLbl="parChTrans1D1" presStyleIdx="2" presStyleCnt="6"/>
      <dgm:spPr/>
    </dgm:pt>
    <dgm:pt modelId="{28C837B1-CFFB-4AD8-B017-A258AC9D9CDC}" type="pres">
      <dgm:prSet presAssocID="{B8AED441-4A71-447F-A994-90E512BEEF4C}" presName="bottomArc2" presStyleLbl="parChTrans1D1" presStyleIdx="3" presStyleCnt="6"/>
      <dgm:spPr/>
    </dgm:pt>
    <dgm:pt modelId="{B65F4F15-12C0-4363-8011-C0F5A23C509B}" type="pres">
      <dgm:prSet presAssocID="{B8AED441-4A71-447F-A994-90E512BEEF4C}" presName="topConnNode2" presStyleLbl="node2" presStyleIdx="0" presStyleCnt="0"/>
      <dgm:spPr/>
    </dgm:pt>
    <dgm:pt modelId="{B2C9B8F3-5C36-4429-AB65-D5E83EB41F2F}" type="pres">
      <dgm:prSet presAssocID="{B8AED441-4A71-447F-A994-90E512BEEF4C}" presName="hierChild4" presStyleCnt="0"/>
      <dgm:spPr/>
    </dgm:pt>
    <dgm:pt modelId="{6B74ED64-781F-47D1-B5D3-0D7D391932C4}" type="pres">
      <dgm:prSet presAssocID="{B8AED441-4A71-447F-A994-90E512BEEF4C}" presName="hierChild5" presStyleCnt="0"/>
      <dgm:spPr/>
    </dgm:pt>
    <dgm:pt modelId="{CDA2B86F-2E1C-42A2-AD97-65D7061959D4}" type="pres">
      <dgm:prSet presAssocID="{D2CD4FA9-8C73-4665-BEB8-DB03453F1F5E}" presName="Name28" presStyleLbl="parChTrans1D2" presStyleIdx="1" presStyleCnt="2"/>
      <dgm:spPr/>
    </dgm:pt>
    <dgm:pt modelId="{A25AD475-3E1D-4B3C-99F7-E77DF7AF99C2}" type="pres">
      <dgm:prSet presAssocID="{34E84152-9874-4B61-9E20-898EE2DBCB35}" presName="hierRoot2" presStyleCnt="0">
        <dgm:presLayoutVars>
          <dgm:hierBranch val="init"/>
        </dgm:presLayoutVars>
      </dgm:prSet>
      <dgm:spPr/>
    </dgm:pt>
    <dgm:pt modelId="{EF7A0969-8055-4CC3-B31A-B53D26BAAF8F}" type="pres">
      <dgm:prSet presAssocID="{34E84152-9874-4B61-9E20-898EE2DBCB35}" presName="rootComposite2" presStyleCnt="0"/>
      <dgm:spPr/>
    </dgm:pt>
    <dgm:pt modelId="{05B26745-6889-4908-A411-B356C89252D5}" type="pres">
      <dgm:prSet presAssocID="{34E84152-9874-4B61-9E20-898EE2DBCB35}" presName="rootText2" presStyleLbl="alignAcc1" presStyleIdx="0" presStyleCnt="0">
        <dgm:presLayoutVars>
          <dgm:chPref val="3"/>
        </dgm:presLayoutVars>
      </dgm:prSet>
      <dgm:spPr/>
    </dgm:pt>
    <dgm:pt modelId="{E9206D8E-9F91-4E1E-AB59-609D7BAD410E}" type="pres">
      <dgm:prSet presAssocID="{34E84152-9874-4B61-9E20-898EE2DBCB35}" presName="topArc2" presStyleLbl="parChTrans1D1" presStyleIdx="4" presStyleCnt="6"/>
      <dgm:spPr/>
    </dgm:pt>
    <dgm:pt modelId="{8A206A3F-FBAC-4236-BDCB-A85C07AACD57}" type="pres">
      <dgm:prSet presAssocID="{34E84152-9874-4B61-9E20-898EE2DBCB35}" presName="bottomArc2" presStyleLbl="parChTrans1D1" presStyleIdx="5" presStyleCnt="6"/>
      <dgm:spPr/>
    </dgm:pt>
    <dgm:pt modelId="{14EDD569-A894-4371-B942-266BDC8E0260}" type="pres">
      <dgm:prSet presAssocID="{34E84152-9874-4B61-9E20-898EE2DBCB35}" presName="topConnNode2" presStyleLbl="node2" presStyleIdx="0" presStyleCnt="0"/>
      <dgm:spPr/>
    </dgm:pt>
    <dgm:pt modelId="{E49CF3F4-5403-462B-AE6E-C6271CDB2E56}" type="pres">
      <dgm:prSet presAssocID="{34E84152-9874-4B61-9E20-898EE2DBCB35}" presName="hierChild4" presStyleCnt="0"/>
      <dgm:spPr/>
    </dgm:pt>
    <dgm:pt modelId="{37450167-6F7A-47D0-BC54-2D7F9372C7CE}" type="pres">
      <dgm:prSet presAssocID="{34E84152-9874-4B61-9E20-898EE2DBCB35}" presName="hierChild5" presStyleCnt="0"/>
      <dgm:spPr/>
    </dgm:pt>
    <dgm:pt modelId="{E688FE6B-265E-4350-B722-20ACE7FDDC33}" type="pres">
      <dgm:prSet presAssocID="{9097F703-FBE3-4C9B-9CC1-6A0031605092}" presName="hierChild3" presStyleCnt="0"/>
      <dgm:spPr/>
    </dgm:pt>
  </dgm:ptLst>
  <dgm:cxnLst>
    <dgm:cxn modelId="{AFEAF102-CE20-4A4A-904B-C948EB32FBBF}" type="presOf" srcId="{B8AED441-4A71-447F-A994-90E512BEEF4C}" destId="{53F0B53F-901D-4587-A17B-BFA82E75E3CB}" srcOrd="0" destOrd="0" presId="urn:microsoft.com/office/officeart/2008/layout/HalfCircleOrganizationChart"/>
    <dgm:cxn modelId="{DD399904-6B03-4ED0-9124-5FF3DBDB71AF}" type="presOf" srcId="{34E84152-9874-4B61-9E20-898EE2DBCB35}" destId="{14EDD569-A894-4371-B942-266BDC8E0260}" srcOrd="1" destOrd="0" presId="urn:microsoft.com/office/officeart/2008/layout/HalfCircleOrganizationChart"/>
    <dgm:cxn modelId="{F9FD950B-5EB9-4560-B5BD-B0A1ECCE79D6}" type="presOf" srcId="{42E8E00A-4BA2-4D71-B829-88872580C728}" destId="{20AFC64D-D829-4EDA-BA73-FF8696432166}" srcOrd="0" destOrd="0" presId="urn:microsoft.com/office/officeart/2008/layout/HalfCircleOrganizationChart"/>
    <dgm:cxn modelId="{D69E640C-6DC3-4301-A2A4-FA6098A886E5}" srcId="{9097F703-FBE3-4C9B-9CC1-6A0031605092}" destId="{B8AED441-4A71-447F-A994-90E512BEEF4C}" srcOrd="0" destOrd="0" parTransId="{42E8E00A-4BA2-4D71-B829-88872580C728}" sibTransId="{0D02A26A-707B-49F5-BEAD-000A59ECC4EE}"/>
    <dgm:cxn modelId="{20A9E226-424A-42E4-B844-599570FCEFBD}" type="presOf" srcId="{5B7E3C7E-D9D5-4B88-8025-4EB63B972707}" destId="{4CF19AA5-B0A7-4B29-B847-B07D44C1DA4A}" srcOrd="0" destOrd="0" presId="urn:microsoft.com/office/officeart/2008/layout/HalfCircleOrganizationChart"/>
    <dgm:cxn modelId="{B269CC3E-AF3C-41BF-BC29-8F2A5D8C23F2}" type="presOf" srcId="{9097F703-FBE3-4C9B-9CC1-6A0031605092}" destId="{7AE7F668-E92E-4217-9AA3-BBCF43A58FBC}" srcOrd="1" destOrd="0" presId="urn:microsoft.com/office/officeart/2008/layout/HalfCircleOrganizationChart"/>
    <dgm:cxn modelId="{2BE79955-31B0-4830-8745-B77AC31910D9}" type="presOf" srcId="{34E84152-9874-4B61-9E20-898EE2DBCB35}" destId="{05B26745-6889-4908-A411-B356C89252D5}" srcOrd="0" destOrd="0" presId="urn:microsoft.com/office/officeart/2008/layout/HalfCircleOrganizationChart"/>
    <dgm:cxn modelId="{E2A88F63-B2C3-4A4F-96E5-A9016C9B74FF}" type="presOf" srcId="{D2CD4FA9-8C73-4665-BEB8-DB03453F1F5E}" destId="{CDA2B86F-2E1C-42A2-AD97-65D7061959D4}" srcOrd="0" destOrd="0" presId="urn:microsoft.com/office/officeart/2008/layout/HalfCircleOrganizationChart"/>
    <dgm:cxn modelId="{0E43DE87-52E9-41B9-BCA2-1277EAA1A48C}" srcId="{9097F703-FBE3-4C9B-9CC1-6A0031605092}" destId="{34E84152-9874-4B61-9E20-898EE2DBCB35}" srcOrd="1" destOrd="0" parTransId="{D2CD4FA9-8C73-4665-BEB8-DB03453F1F5E}" sibTransId="{CE2F34A6-1CD7-4253-B122-361C1A52C870}"/>
    <dgm:cxn modelId="{8AA41B98-1FA8-425D-AFA8-DD0CF23A2867}" type="presOf" srcId="{9097F703-FBE3-4C9B-9CC1-6A0031605092}" destId="{90255582-E280-4200-9649-DEB73F64EDC8}" srcOrd="0" destOrd="0" presId="urn:microsoft.com/office/officeart/2008/layout/HalfCircleOrganizationChart"/>
    <dgm:cxn modelId="{D8046CC1-5464-46AE-8130-C38898ADE29E}" srcId="{5B7E3C7E-D9D5-4B88-8025-4EB63B972707}" destId="{9097F703-FBE3-4C9B-9CC1-6A0031605092}" srcOrd="0" destOrd="0" parTransId="{31A91EF2-7E8F-4103-B324-55872499BCF2}" sibTransId="{5C4D2716-43B7-4B7E-9EDD-B923383A57C2}"/>
    <dgm:cxn modelId="{ECD1FFD5-966D-4374-A81E-D343CE4B9477}" type="presOf" srcId="{B8AED441-4A71-447F-A994-90E512BEEF4C}" destId="{B65F4F15-12C0-4363-8011-C0F5A23C509B}" srcOrd="1" destOrd="0" presId="urn:microsoft.com/office/officeart/2008/layout/HalfCircleOrganizationChart"/>
    <dgm:cxn modelId="{6E65AE73-F428-4413-8B18-E315D9F073F7}" type="presParOf" srcId="{4CF19AA5-B0A7-4B29-B847-B07D44C1DA4A}" destId="{2D8A848E-2079-4660-978C-147983B6D8DE}" srcOrd="0" destOrd="0" presId="urn:microsoft.com/office/officeart/2008/layout/HalfCircleOrganizationChart"/>
    <dgm:cxn modelId="{7DF40DCA-2D8D-4157-A027-FA5C8675840E}" type="presParOf" srcId="{2D8A848E-2079-4660-978C-147983B6D8DE}" destId="{45C3F45C-EB2B-4B61-8378-1C5D5C5B9E9A}" srcOrd="0" destOrd="0" presId="urn:microsoft.com/office/officeart/2008/layout/HalfCircleOrganizationChart"/>
    <dgm:cxn modelId="{85414457-6487-485F-B4E0-F3F5E199F4DC}" type="presParOf" srcId="{45C3F45C-EB2B-4B61-8378-1C5D5C5B9E9A}" destId="{90255582-E280-4200-9649-DEB73F64EDC8}" srcOrd="0" destOrd="0" presId="urn:microsoft.com/office/officeart/2008/layout/HalfCircleOrganizationChart"/>
    <dgm:cxn modelId="{A72A3E51-3BC9-4952-87F6-0B591457E617}" type="presParOf" srcId="{45C3F45C-EB2B-4B61-8378-1C5D5C5B9E9A}" destId="{D5BF9295-BF18-42CA-9FF2-1C1AB615C7FC}" srcOrd="1" destOrd="0" presId="urn:microsoft.com/office/officeart/2008/layout/HalfCircleOrganizationChart"/>
    <dgm:cxn modelId="{E0899A9B-5894-45FD-A65A-4C325965B33C}" type="presParOf" srcId="{45C3F45C-EB2B-4B61-8378-1C5D5C5B9E9A}" destId="{75C65D50-8C90-44F0-ACD4-6B50097AF356}" srcOrd="2" destOrd="0" presId="urn:microsoft.com/office/officeart/2008/layout/HalfCircleOrganizationChart"/>
    <dgm:cxn modelId="{677A1A19-FF6B-494F-B580-52EB91AF6A4C}" type="presParOf" srcId="{45C3F45C-EB2B-4B61-8378-1C5D5C5B9E9A}" destId="{7AE7F668-E92E-4217-9AA3-BBCF43A58FBC}" srcOrd="3" destOrd="0" presId="urn:microsoft.com/office/officeart/2008/layout/HalfCircleOrganizationChart"/>
    <dgm:cxn modelId="{6354F76A-86B7-42EE-98CA-1CB6D4F42051}" type="presParOf" srcId="{2D8A848E-2079-4660-978C-147983B6D8DE}" destId="{8CFD29F3-3CC9-4D03-9BAA-1CCED704E7AC}" srcOrd="1" destOrd="0" presId="urn:microsoft.com/office/officeart/2008/layout/HalfCircleOrganizationChart"/>
    <dgm:cxn modelId="{FA66343C-2E1F-4CF4-B5EB-A39B602000ED}" type="presParOf" srcId="{8CFD29F3-3CC9-4D03-9BAA-1CCED704E7AC}" destId="{20AFC64D-D829-4EDA-BA73-FF8696432166}" srcOrd="0" destOrd="0" presId="urn:microsoft.com/office/officeart/2008/layout/HalfCircleOrganizationChart"/>
    <dgm:cxn modelId="{9809393F-BD9F-4BFE-BB63-F51C48E3B5E1}" type="presParOf" srcId="{8CFD29F3-3CC9-4D03-9BAA-1CCED704E7AC}" destId="{FE8E3F56-25C4-4D2C-AEA5-E8401D637A15}" srcOrd="1" destOrd="0" presId="urn:microsoft.com/office/officeart/2008/layout/HalfCircleOrganizationChart"/>
    <dgm:cxn modelId="{1F63E1BC-9430-41A5-80C7-A311C436C9D7}" type="presParOf" srcId="{FE8E3F56-25C4-4D2C-AEA5-E8401D637A15}" destId="{63B95E42-30C9-4203-99A5-86A1C1446BC6}" srcOrd="0" destOrd="0" presId="urn:microsoft.com/office/officeart/2008/layout/HalfCircleOrganizationChart"/>
    <dgm:cxn modelId="{FA3B8A4F-6065-499F-BDFC-A45255A7F7DE}" type="presParOf" srcId="{63B95E42-30C9-4203-99A5-86A1C1446BC6}" destId="{53F0B53F-901D-4587-A17B-BFA82E75E3CB}" srcOrd="0" destOrd="0" presId="urn:microsoft.com/office/officeart/2008/layout/HalfCircleOrganizationChart"/>
    <dgm:cxn modelId="{91B005F3-F8F3-42AF-B970-4A27CF55AC37}" type="presParOf" srcId="{63B95E42-30C9-4203-99A5-86A1C1446BC6}" destId="{E6E53BA0-7732-49DB-9B7C-45CBE5641EAF}" srcOrd="1" destOrd="0" presId="urn:microsoft.com/office/officeart/2008/layout/HalfCircleOrganizationChart"/>
    <dgm:cxn modelId="{7266B706-1422-4C15-BA57-B7ED610FF1C7}" type="presParOf" srcId="{63B95E42-30C9-4203-99A5-86A1C1446BC6}" destId="{28C837B1-CFFB-4AD8-B017-A258AC9D9CDC}" srcOrd="2" destOrd="0" presId="urn:microsoft.com/office/officeart/2008/layout/HalfCircleOrganizationChart"/>
    <dgm:cxn modelId="{21D8271D-540C-4F8D-8FC0-9CCBC52FFF31}" type="presParOf" srcId="{63B95E42-30C9-4203-99A5-86A1C1446BC6}" destId="{B65F4F15-12C0-4363-8011-C0F5A23C509B}" srcOrd="3" destOrd="0" presId="urn:microsoft.com/office/officeart/2008/layout/HalfCircleOrganizationChart"/>
    <dgm:cxn modelId="{4DB6ECE5-E9CB-43A3-8D05-1992D84DA40A}" type="presParOf" srcId="{FE8E3F56-25C4-4D2C-AEA5-E8401D637A15}" destId="{B2C9B8F3-5C36-4429-AB65-D5E83EB41F2F}" srcOrd="1" destOrd="0" presId="urn:microsoft.com/office/officeart/2008/layout/HalfCircleOrganizationChart"/>
    <dgm:cxn modelId="{034E33D2-447F-41F1-8EB0-5F51331EAFDB}" type="presParOf" srcId="{FE8E3F56-25C4-4D2C-AEA5-E8401D637A15}" destId="{6B74ED64-781F-47D1-B5D3-0D7D391932C4}" srcOrd="2" destOrd="0" presId="urn:microsoft.com/office/officeart/2008/layout/HalfCircleOrganizationChart"/>
    <dgm:cxn modelId="{D7F6792E-BC89-405F-815B-52F53BB13D3A}" type="presParOf" srcId="{8CFD29F3-3CC9-4D03-9BAA-1CCED704E7AC}" destId="{CDA2B86F-2E1C-42A2-AD97-65D7061959D4}" srcOrd="2" destOrd="0" presId="urn:microsoft.com/office/officeart/2008/layout/HalfCircleOrganizationChart"/>
    <dgm:cxn modelId="{21DEBE0D-2559-4B75-8A68-1882862905EE}" type="presParOf" srcId="{8CFD29F3-3CC9-4D03-9BAA-1CCED704E7AC}" destId="{A25AD475-3E1D-4B3C-99F7-E77DF7AF99C2}" srcOrd="3" destOrd="0" presId="urn:microsoft.com/office/officeart/2008/layout/HalfCircleOrganizationChart"/>
    <dgm:cxn modelId="{9A822FCF-087A-42B3-98E0-767D6249A7A6}" type="presParOf" srcId="{A25AD475-3E1D-4B3C-99F7-E77DF7AF99C2}" destId="{EF7A0969-8055-4CC3-B31A-B53D26BAAF8F}" srcOrd="0" destOrd="0" presId="urn:microsoft.com/office/officeart/2008/layout/HalfCircleOrganizationChart"/>
    <dgm:cxn modelId="{8B69C6D5-5CD0-4BA4-BA61-238272330037}" type="presParOf" srcId="{EF7A0969-8055-4CC3-B31A-B53D26BAAF8F}" destId="{05B26745-6889-4908-A411-B356C89252D5}" srcOrd="0" destOrd="0" presId="urn:microsoft.com/office/officeart/2008/layout/HalfCircleOrganizationChart"/>
    <dgm:cxn modelId="{050C7B5B-A3C5-4B36-B194-1B5A127EEA3F}" type="presParOf" srcId="{EF7A0969-8055-4CC3-B31A-B53D26BAAF8F}" destId="{E9206D8E-9F91-4E1E-AB59-609D7BAD410E}" srcOrd="1" destOrd="0" presId="urn:microsoft.com/office/officeart/2008/layout/HalfCircleOrganizationChart"/>
    <dgm:cxn modelId="{9160F242-3923-44D4-826B-A697A0F2EE25}" type="presParOf" srcId="{EF7A0969-8055-4CC3-B31A-B53D26BAAF8F}" destId="{8A206A3F-FBAC-4236-BDCB-A85C07AACD57}" srcOrd="2" destOrd="0" presId="urn:microsoft.com/office/officeart/2008/layout/HalfCircleOrganizationChart"/>
    <dgm:cxn modelId="{664FBCF3-A6F0-45DD-BF09-5421863FB3CF}" type="presParOf" srcId="{EF7A0969-8055-4CC3-B31A-B53D26BAAF8F}" destId="{14EDD569-A894-4371-B942-266BDC8E0260}" srcOrd="3" destOrd="0" presId="urn:microsoft.com/office/officeart/2008/layout/HalfCircleOrganizationChart"/>
    <dgm:cxn modelId="{8E993EB2-1854-41AF-BE20-452FAE3F111A}" type="presParOf" srcId="{A25AD475-3E1D-4B3C-99F7-E77DF7AF99C2}" destId="{E49CF3F4-5403-462B-AE6E-C6271CDB2E56}" srcOrd="1" destOrd="0" presId="urn:microsoft.com/office/officeart/2008/layout/HalfCircleOrganizationChart"/>
    <dgm:cxn modelId="{8A774F15-E041-4F7B-A16C-FA5472B0067D}" type="presParOf" srcId="{A25AD475-3E1D-4B3C-99F7-E77DF7AF99C2}" destId="{37450167-6F7A-47D0-BC54-2D7F9372C7CE}" srcOrd="2" destOrd="0" presId="urn:microsoft.com/office/officeart/2008/layout/HalfCircleOrganizationChart"/>
    <dgm:cxn modelId="{6C5DF97D-45B8-42B2-8D36-5FE6A4F81012}" type="presParOf" srcId="{2D8A848E-2079-4660-978C-147983B6D8DE}" destId="{E688FE6B-265E-4350-B722-20ACE7FDDC3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B86F-2E1C-42A2-AD97-65D7061959D4}">
      <dsp:nvSpPr>
        <dsp:cNvPr id="0" name=""/>
        <dsp:cNvSpPr/>
      </dsp:nvSpPr>
      <dsp:spPr>
        <a:xfrm>
          <a:off x="3619500" y="1944602"/>
          <a:ext cx="1980761" cy="687537"/>
        </a:xfrm>
        <a:custGeom>
          <a:avLst/>
          <a:gdLst/>
          <a:ahLst/>
          <a:cxnLst/>
          <a:rect l="0" t="0" r="0" b="0"/>
          <a:pathLst>
            <a:path>
              <a:moveTo>
                <a:pt x="0" y="0"/>
              </a:moveTo>
              <a:lnTo>
                <a:pt x="0" y="343768"/>
              </a:lnTo>
              <a:lnTo>
                <a:pt x="1980761" y="343768"/>
              </a:lnTo>
              <a:lnTo>
                <a:pt x="1980761" y="687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FC64D-D829-4EDA-BA73-FF8696432166}">
      <dsp:nvSpPr>
        <dsp:cNvPr id="0" name=""/>
        <dsp:cNvSpPr/>
      </dsp:nvSpPr>
      <dsp:spPr>
        <a:xfrm>
          <a:off x="1638738" y="1944602"/>
          <a:ext cx="1980761" cy="687537"/>
        </a:xfrm>
        <a:custGeom>
          <a:avLst/>
          <a:gdLst/>
          <a:ahLst/>
          <a:cxnLst/>
          <a:rect l="0" t="0" r="0" b="0"/>
          <a:pathLst>
            <a:path>
              <a:moveTo>
                <a:pt x="1980761" y="0"/>
              </a:moveTo>
              <a:lnTo>
                <a:pt x="1980761" y="343768"/>
              </a:lnTo>
              <a:lnTo>
                <a:pt x="0" y="343768"/>
              </a:lnTo>
              <a:lnTo>
                <a:pt x="0" y="687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F9295-BF18-42CA-9FF2-1C1AB615C7FC}">
      <dsp:nvSpPr>
        <dsp:cNvPr id="0" name=""/>
        <dsp:cNvSpPr/>
      </dsp:nvSpPr>
      <dsp:spPr>
        <a:xfrm>
          <a:off x="2801003" y="307609"/>
          <a:ext cx="1636993" cy="16369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65D50-8C90-44F0-ACD4-6B50097AF356}">
      <dsp:nvSpPr>
        <dsp:cNvPr id="0" name=""/>
        <dsp:cNvSpPr/>
      </dsp:nvSpPr>
      <dsp:spPr>
        <a:xfrm>
          <a:off x="2801003" y="307609"/>
          <a:ext cx="1636993" cy="16369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55582-E280-4200-9649-DEB73F64EDC8}">
      <dsp:nvSpPr>
        <dsp:cNvPr id="0" name=""/>
        <dsp:cNvSpPr/>
      </dsp:nvSpPr>
      <dsp:spPr>
        <a:xfrm>
          <a:off x="1982506" y="602268"/>
          <a:ext cx="3273986" cy="1047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tr-TR" sz="6500" kern="1200" dirty="0"/>
            <a:t>SC</a:t>
          </a:r>
          <a:endParaRPr lang="en-US" sz="6500" kern="1200" dirty="0"/>
        </a:p>
      </dsp:txBody>
      <dsp:txXfrm>
        <a:off x="1982506" y="602268"/>
        <a:ext cx="3273986" cy="1047675"/>
      </dsp:txXfrm>
    </dsp:sp>
    <dsp:sp modelId="{E6E53BA0-7732-49DB-9B7C-45CBE5641EAF}">
      <dsp:nvSpPr>
        <dsp:cNvPr id="0" name=""/>
        <dsp:cNvSpPr/>
      </dsp:nvSpPr>
      <dsp:spPr>
        <a:xfrm>
          <a:off x="820241" y="2632140"/>
          <a:ext cx="1636993" cy="16369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837B1-CFFB-4AD8-B017-A258AC9D9CDC}">
      <dsp:nvSpPr>
        <dsp:cNvPr id="0" name=""/>
        <dsp:cNvSpPr/>
      </dsp:nvSpPr>
      <dsp:spPr>
        <a:xfrm>
          <a:off x="820241" y="2632140"/>
          <a:ext cx="1636993" cy="16369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0B53F-901D-4587-A17B-BFA82E75E3CB}">
      <dsp:nvSpPr>
        <dsp:cNvPr id="0" name=""/>
        <dsp:cNvSpPr/>
      </dsp:nvSpPr>
      <dsp:spPr>
        <a:xfrm>
          <a:off x="1745" y="2926798"/>
          <a:ext cx="3273986" cy="1047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tr-TR" sz="6500" kern="1200" dirty="0"/>
            <a:t>MKC</a:t>
          </a:r>
          <a:endParaRPr lang="en-US" sz="6500" kern="1200" dirty="0"/>
        </a:p>
      </dsp:txBody>
      <dsp:txXfrm>
        <a:off x="1745" y="2926798"/>
        <a:ext cx="3273986" cy="1047675"/>
      </dsp:txXfrm>
    </dsp:sp>
    <dsp:sp modelId="{E9206D8E-9F91-4E1E-AB59-609D7BAD410E}">
      <dsp:nvSpPr>
        <dsp:cNvPr id="0" name=""/>
        <dsp:cNvSpPr/>
      </dsp:nvSpPr>
      <dsp:spPr>
        <a:xfrm>
          <a:off x="4781765" y="2632140"/>
          <a:ext cx="1636993" cy="163699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206A3F-FBAC-4236-BDCB-A85C07AACD57}">
      <dsp:nvSpPr>
        <dsp:cNvPr id="0" name=""/>
        <dsp:cNvSpPr/>
      </dsp:nvSpPr>
      <dsp:spPr>
        <a:xfrm>
          <a:off x="4781765" y="2632140"/>
          <a:ext cx="1636993" cy="163699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26745-6889-4908-A411-B356C89252D5}">
      <dsp:nvSpPr>
        <dsp:cNvPr id="0" name=""/>
        <dsp:cNvSpPr/>
      </dsp:nvSpPr>
      <dsp:spPr>
        <a:xfrm>
          <a:off x="3963268" y="2926798"/>
          <a:ext cx="3273986" cy="10476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tr-TR" sz="6500" kern="1200" dirty="0"/>
            <a:t>TC</a:t>
          </a:r>
          <a:endParaRPr lang="en-US" sz="6500" kern="1200" dirty="0"/>
        </a:p>
      </dsp:txBody>
      <dsp:txXfrm>
        <a:off x="3963268" y="2926798"/>
        <a:ext cx="3273986" cy="104767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defRPr>
            </a:lvl1pPr>
          </a:lstStyle>
          <a:p>
            <a:pPr>
              <a:defRPr/>
            </a:pPr>
            <a:endParaRPr lang="nl-NL"/>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het opmaakprofiel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8" charset="0"/>
              </a:defRPr>
            </a:lvl1pPr>
          </a:lstStyle>
          <a:p>
            <a:pPr>
              <a:defRPr/>
            </a:pPr>
            <a:endParaRPr lang="nl-NL"/>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5649E3C1-D138-4E39-BDA9-8E64BB0A0F16}" type="slidenum">
              <a:rPr lang="nl-NL"/>
              <a:pPr>
                <a:defRPr/>
              </a:pPr>
              <a:t>‹nr.›</a:t>
            </a:fld>
            <a:endParaRPr lang="nl-NL"/>
          </a:p>
        </p:txBody>
      </p:sp>
    </p:spTree>
    <p:extLst>
      <p:ext uri="{BB962C8B-B14F-4D97-AF65-F5344CB8AC3E}">
        <p14:creationId xmlns:p14="http://schemas.microsoft.com/office/powerpoint/2010/main" val="2955447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19CDC4EB-8EB8-45D4-933F-5F82F5D70D04}" type="slidenum">
              <a:rPr lang="nl-NL" smtClean="0"/>
              <a:pPr/>
              <a:t>1</a:t>
            </a:fld>
            <a:endParaRPr lang="nl-NL"/>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E677E2-58DE-42B5-AEB6-A249D2B5B859}" type="slidenum">
              <a:rPr lang="nl-NL" smtClean="0"/>
              <a:pPr>
                <a:defRPr/>
              </a:pPr>
              <a:t>5</a:t>
            </a:fld>
            <a:endParaRPr lang="nl-NL"/>
          </a:p>
        </p:txBody>
      </p:sp>
    </p:spTree>
    <p:extLst>
      <p:ext uri="{BB962C8B-B14F-4D97-AF65-F5344CB8AC3E}">
        <p14:creationId xmlns:p14="http://schemas.microsoft.com/office/powerpoint/2010/main" val="331021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E677E2-58DE-42B5-AEB6-A249D2B5B859}" type="slidenum">
              <a:rPr lang="nl-NL" smtClean="0"/>
              <a:pPr>
                <a:defRPr/>
              </a:pPr>
              <a:t>6</a:t>
            </a:fld>
            <a:endParaRPr lang="nl-NL"/>
          </a:p>
        </p:txBody>
      </p:sp>
    </p:spTree>
    <p:extLst>
      <p:ext uri="{BB962C8B-B14F-4D97-AF65-F5344CB8AC3E}">
        <p14:creationId xmlns:p14="http://schemas.microsoft.com/office/powerpoint/2010/main" val="97604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E677E2-58DE-42B5-AEB6-A249D2B5B859}" type="slidenum">
              <a:rPr lang="nl-NL" smtClean="0"/>
              <a:pPr>
                <a:defRPr/>
              </a:pPr>
              <a:t>13</a:t>
            </a:fld>
            <a:endParaRPr lang="nl-NL"/>
          </a:p>
        </p:txBody>
      </p:sp>
    </p:spTree>
    <p:extLst>
      <p:ext uri="{BB962C8B-B14F-4D97-AF65-F5344CB8AC3E}">
        <p14:creationId xmlns:p14="http://schemas.microsoft.com/office/powerpoint/2010/main" val="353281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7" name="Tijdelijke aanduiding voor datum 6"/>
          <p:cNvSpPr>
            <a:spLocks noGrp="1"/>
          </p:cNvSpPr>
          <p:nvPr>
            <p:ph type="dt" sz="half" idx="10"/>
          </p:nvPr>
        </p:nvSpPr>
        <p:spPr/>
        <p:txBody>
          <a:bodyPr/>
          <a:lstStyle/>
          <a:p>
            <a:pPr>
              <a:defRPr/>
            </a:pPr>
            <a:r>
              <a:rPr lang="en-US" dirty="0"/>
              <a:t>3 - 5 October 2018</a:t>
            </a:r>
            <a:endParaRPr lang="nl-NL" dirty="0"/>
          </a:p>
        </p:txBody>
      </p:sp>
      <p:sp>
        <p:nvSpPr>
          <p:cNvPr id="8" name="Tijdelijke aanduiding voor voettekst 7"/>
          <p:cNvSpPr>
            <a:spLocks noGrp="1"/>
          </p:cNvSpPr>
          <p:nvPr>
            <p:ph type="ftr" sz="quarter" idx="11"/>
          </p:nvPr>
        </p:nvSpPr>
        <p:spPr/>
        <p:txBody>
          <a:bodyPr/>
          <a:lstStyle/>
          <a:p>
            <a:pPr>
              <a:defRPr/>
            </a:pPr>
            <a:r>
              <a:rPr lang="nl-NL"/>
              <a:t>Afera Annual Conference 2018</a:t>
            </a:r>
            <a:endParaRPr lang="nl-NL" dirty="0"/>
          </a:p>
        </p:txBody>
      </p:sp>
      <p:sp>
        <p:nvSpPr>
          <p:cNvPr id="9" name="Tijdelijke aanduiding voor dianummer 8"/>
          <p:cNvSpPr>
            <a:spLocks noGrp="1"/>
          </p:cNvSpPr>
          <p:nvPr>
            <p:ph type="sldNum" sz="quarter" idx="12"/>
          </p:nvPr>
        </p:nvSpPr>
        <p:spPr/>
        <p:txBody>
          <a:bodyPr/>
          <a:lstStyle/>
          <a:p>
            <a:pPr>
              <a:defRPr/>
            </a:pPr>
            <a:fld id="{ADE46C98-1C94-4057-A284-03E6C872CD8E}" type="slidenum">
              <a:rPr lang="nl-NL" smtClean="0"/>
              <a:pPr>
                <a:defRPr/>
              </a:pPr>
              <a:t>‹nr.›</a:t>
            </a:fld>
            <a:endParaRPr lang="nl-NL"/>
          </a:p>
        </p:txBody>
      </p:sp>
      <p:sp>
        <p:nvSpPr>
          <p:cNvPr id="12" name="Tekstvak 11"/>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pic>
        <p:nvPicPr>
          <p:cNvPr id="2" name="Afbeelding 1"/>
          <p:cNvPicPr>
            <a:picLocks noChangeAspect="1"/>
          </p:cNvPicPr>
          <p:nvPr userDrawn="1"/>
        </p:nvPicPr>
        <p:blipFill>
          <a:blip r:embed="rId2"/>
          <a:stretch>
            <a:fillRect/>
          </a:stretch>
        </p:blipFill>
        <p:spPr>
          <a:xfrm>
            <a:off x="1638300" y="188640"/>
            <a:ext cx="6049219" cy="12098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6" name="Rectangle 6"/>
          <p:cNvSpPr>
            <a:spLocks noGrp="1" noChangeArrowheads="1"/>
          </p:cNvSpPr>
          <p:nvPr>
            <p:ph type="sldNum" sz="quarter" idx="12"/>
          </p:nvPr>
        </p:nvSpPr>
        <p:spPr>
          <a:ln/>
        </p:spPr>
        <p:txBody>
          <a:bodyPr/>
          <a:lstStyle>
            <a:lvl1pPr>
              <a:defRPr/>
            </a:lvl1pPr>
          </a:lstStyle>
          <a:p>
            <a:pPr>
              <a:defRPr/>
            </a:pPr>
            <a:fld id="{F2CB8FB1-A0AC-4602-B6CC-757E7149A4EE}" type="slidenum">
              <a:rPr lang="nl-NL"/>
              <a:pPr>
                <a:defRPr/>
              </a:pPr>
              <a:t>‹nr.›</a:t>
            </a:fld>
            <a:endParaRPr lang="nl-NL"/>
          </a:p>
        </p:txBody>
      </p:sp>
      <p:sp>
        <p:nvSpPr>
          <p:cNvPr id="7" name="Tekstvak 6"/>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239000" y="0"/>
            <a:ext cx="1905000" cy="60960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524000" y="0"/>
            <a:ext cx="5562600" cy="60960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6" name="Rectangle 6"/>
          <p:cNvSpPr>
            <a:spLocks noGrp="1" noChangeArrowheads="1"/>
          </p:cNvSpPr>
          <p:nvPr>
            <p:ph type="sldNum" sz="quarter" idx="12"/>
          </p:nvPr>
        </p:nvSpPr>
        <p:spPr>
          <a:ln/>
        </p:spPr>
        <p:txBody>
          <a:bodyPr/>
          <a:lstStyle>
            <a:lvl1pPr>
              <a:defRPr/>
            </a:lvl1pPr>
          </a:lstStyle>
          <a:p>
            <a:pPr>
              <a:defRPr/>
            </a:pPr>
            <a:fld id="{D105B6C8-8230-49FB-8B4E-E72F8725FF9A}" type="slidenum">
              <a:rPr lang="nl-NL"/>
              <a:pPr>
                <a:defRPr/>
              </a:pPr>
              <a:t>‹nr.›</a:t>
            </a:fld>
            <a:endParaRPr lang="nl-NL"/>
          </a:p>
        </p:txBody>
      </p:sp>
      <p:sp>
        <p:nvSpPr>
          <p:cNvPr id="7" name="Tekstvak 6"/>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1524000" y="0"/>
            <a:ext cx="7620000" cy="6096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Rectangle 4"/>
          <p:cNvSpPr>
            <a:spLocks noGrp="1" noChangeArrowheads="1"/>
          </p:cNvSpPr>
          <p:nvPr>
            <p:ph type="dt" sz="half" idx="10"/>
          </p:nvPr>
        </p:nvSpPr>
        <p:spPr>
          <a:ln/>
        </p:spPr>
        <p:txBody>
          <a:bodyPr/>
          <a:lstStyle>
            <a:lvl1pPr>
              <a:defRPr/>
            </a:lvl1pPr>
          </a:lstStyle>
          <a:p>
            <a:pPr>
              <a:defRPr/>
            </a:pPr>
            <a:r>
              <a:rPr lang="nl-NL"/>
              <a:t>4-7 October 2016</a:t>
            </a:r>
            <a:endParaRPr lang="nl-NL"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l-NL" dirty="0"/>
          </a:p>
        </p:txBody>
      </p:sp>
      <p:sp>
        <p:nvSpPr>
          <p:cNvPr id="5" name="Rectangle 6"/>
          <p:cNvSpPr>
            <a:spLocks noGrp="1" noChangeArrowheads="1"/>
          </p:cNvSpPr>
          <p:nvPr>
            <p:ph type="sldNum" sz="quarter" idx="12"/>
          </p:nvPr>
        </p:nvSpPr>
        <p:spPr>
          <a:ln/>
        </p:spPr>
        <p:txBody>
          <a:bodyPr/>
          <a:lstStyle>
            <a:lvl1pPr>
              <a:defRPr/>
            </a:lvl1pPr>
          </a:lstStyle>
          <a:p>
            <a:pPr>
              <a:defRPr/>
            </a:pPr>
            <a:fld id="{13AEAE41-C8CA-491E-9B17-DE90EB983D2D}" type="slidenum">
              <a:rPr lang="nl-NL"/>
              <a:pPr>
                <a:defRPr/>
              </a:pPr>
              <a:t>‹nr.›</a:t>
            </a:fld>
            <a:endParaRPr lang="nl-NL"/>
          </a:p>
        </p:txBody>
      </p:sp>
    </p:spTree>
    <p:extLst>
      <p:ext uri="{BB962C8B-B14F-4D97-AF65-F5344CB8AC3E}">
        <p14:creationId xmlns:p14="http://schemas.microsoft.com/office/powerpoint/2010/main" val="363494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nl-NL" dirty="0"/>
              <a:t>5-7 October 2017</a:t>
            </a:r>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a:t>Afera Annual Conference, Torino</a:t>
            </a:r>
          </a:p>
        </p:txBody>
      </p:sp>
      <p:sp>
        <p:nvSpPr>
          <p:cNvPr id="6" name="Rectangle 6"/>
          <p:cNvSpPr>
            <a:spLocks noGrp="1" noChangeArrowheads="1"/>
          </p:cNvSpPr>
          <p:nvPr>
            <p:ph type="sldNum" sz="quarter" idx="12"/>
          </p:nvPr>
        </p:nvSpPr>
        <p:spPr>
          <a:ln/>
        </p:spPr>
        <p:txBody>
          <a:bodyPr/>
          <a:lstStyle>
            <a:lvl1pPr>
              <a:defRPr/>
            </a:lvl1pPr>
          </a:lstStyle>
          <a:p>
            <a:pPr>
              <a:defRPr/>
            </a:pPr>
            <a:fld id="{546B823B-4BC1-47D0-BE34-09ECD70EB783}" type="slidenum">
              <a:rPr lang="nl-NL"/>
              <a:pPr>
                <a:defRPr/>
              </a:pPr>
              <a:t>‹nr.›</a:t>
            </a:fld>
            <a:endParaRPr lang="nl-NL"/>
          </a:p>
        </p:txBody>
      </p:sp>
      <p:sp>
        <p:nvSpPr>
          <p:cNvPr id="7" name="Tekstvak 6"/>
          <p:cNvSpPr txBox="1"/>
          <p:nvPr userDrawn="1"/>
        </p:nvSpPr>
        <p:spPr>
          <a:xfrm>
            <a:off x="2996066" y="6600088"/>
            <a:ext cx="6156000" cy="252000"/>
          </a:xfrm>
          <a:prstGeom prst="rect">
            <a:avLst/>
          </a:prstGeom>
          <a:solidFill>
            <a:srgbClr val="FF0000"/>
          </a:solidFill>
        </p:spPr>
        <p:txBody>
          <a:bodyPr wrap="square" rtlCol="0" anchor="ctr" anchorCtr="0">
            <a:spAutoFit/>
          </a:bodyPr>
          <a:lstStyle/>
          <a:p>
            <a:r>
              <a:rPr lang="nl-NL" sz="1800" dirty="0">
                <a:solidFill>
                  <a:schemeClr val="accent3"/>
                </a:solidFill>
              </a:rPr>
              <a:t>Promoting </a:t>
            </a:r>
            <a:r>
              <a:rPr lang="nl-NL" sz="1800" dirty="0" err="1">
                <a:solidFill>
                  <a:schemeClr val="accent3"/>
                </a:solidFill>
              </a:rPr>
              <a:t>the</a:t>
            </a:r>
            <a:r>
              <a:rPr lang="nl-NL" sz="1800" dirty="0">
                <a:solidFill>
                  <a:schemeClr val="accent3"/>
                </a:solidFill>
              </a:rPr>
              <a:t> </a:t>
            </a:r>
            <a:r>
              <a:rPr lang="nl-NL" sz="1800" dirty="0" err="1">
                <a:solidFill>
                  <a:schemeClr val="accent3"/>
                </a:solidFill>
              </a:rPr>
              <a:t>interests</a:t>
            </a:r>
            <a:r>
              <a:rPr lang="nl-NL" sz="1800" dirty="0">
                <a:solidFill>
                  <a:schemeClr val="accent3"/>
                </a:solidFill>
              </a:rPr>
              <a:t> of </a:t>
            </a:r>
            <a:r>
              <a:rPr lang="nl-NL" sz="1800" dirty="0" err="1">
                <a:solidFill>
                  <a:schemeClr val="accent3"/>
                </a:solidFill>
              </a:rPr>
              <a:t>the</a:t>
            </a:r>
            <a:r>
              <a:rPr lang="nl-NL" sz="1800" dirty="0">
                <a:solidFill>
                  <a:schemeClr val="accent3"/>
                </a:solidFill>
              </a:rPr>
              <a:t> </a:t>
            </a:r>
            <a:r>
              <a:rPr lang="nl-NL" sz="1800" dirty="0" err="1">
                <a:solidFill>
                  <a:schemeClr val="accent3"/>
                </a:solidFill>
              </a:rPr>
              <a:t>adhesive</a:t>
            </a:r>
            <a:r>
              <a:rPr lang="nl-NL" sz="1800" dirty="0">
                <a:solidFill>
                  <a:schemeClr val="accent3"/>
                </a:solidFill>
              </a:rPr>
              <a:t> tape </a:t>
            </a:r>
            <a:r>
              <a:rPr lang="nl-NL" sz="1800" dirty="0" err="1">
                <a:solidFill>
                  <a:schemeClr val="accent3"/>
                </a:solidFill>
              </a:rPr>
              <a:t>industry</a:t>
            </a:r>
            <a:endParaRPr lang="nl-NL" sz="1800" dirty="0">
              <a:solidFill>
                <a:schemeClr val="accent3"/>
              </a:solidFill>
            </a:endParaRPr>
          </a:p>
        </p:txBody>
      </p:sp>
      <p:sp>
        <p:nvSpPr>
          <p:cNvPr id="9" name="Content Placeholder 8"/>
          <p:cNvSpPr>
            <a:spLocks noGrp="1"/>
          </p:cNvSpPr>
          <p:nvPr>
            <p:ph sz="quarter" idx="13"/>
          </p:nvPr>
        </p:nvSpPr>
        <p:spPr>
          <a:xfrm>
            <a:off x="5562600" y="64770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33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r>
              <a:rPr lang="en-US"/>
              <a:t>3 - 5 October 2018</a:t>
            </a:r>
            <a:endParaRPr lang="nl-NL"/>
          </a:p>
        </p:txBody>
      </p:sp>
      <p:sp>
        <p:nvSpPr>
          <p:cNvPr id="5" name="Tijdelijke aanduiding voor voettekst 4"/>
          <p:cNvSpPr>
            <a:spLocks noGrp="1"/>
          </p:cNvSpPr>
          <p:nvPr>
            <p:ph type="ftr" sz="quarter" idx="11"/>
          </p:nvPr>
        </p:nvSpPr>
        <p:spPr/>
        <p:txBody>
          <a:bodyPr/>
          <a:lstStyle/>
          <a:p>
            <a:r>
              <a:rPr lang="nl-NL"/>
              <a:t>Afera Annual Conference 2018</a:t>
            </a:r>
          </a:p>
        </p:txBody>
      </p:sp>
      <p:sp>
        <p:nvSpPr>
          <p:cNvPr id="6" name="Tijdelijke aanduiding voor dianummer 5"/>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327097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en-US"/>
              <a:t>3 - 5 October 2018</a:t>
            </a:r>
            <a:endParaRPr lang="nl-NL"/>
          </a:p>
        </p:txBody>
      </p:sp>
      <p:sp>
        <p:nvSpPr>
          <p:cNvPr id="5" name="Tijdelijke aanduiding voor voettekst 4"/>
          <p:cNvSpPr>
            <a:spLocks noGrp="1"/>
          </p:cNvSpPr>
          <p:nvPr>
            <p:ph type="ftr" sz="quarter" idx="11"/>
          </p:nvPr>
        </p:nvSpPr>
        <p:spPr/>
        <p:txBody>
          <a:bodyPr/>
          <a:lstStyle/>
          <a:p>
            <a:r>
              <a:rPr lang="nl-NL"/>
              <a:t>Afera Annual Conference 2018</a:t>
            </a:r>
          </a:p>
        </p:txBody>
      </p:sp>
      <p:sp>
        <p:nvSpPr>
          <p:cNvPr id="6" name="Tijdelijke aanduiding voor dianummer 5"/>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34795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r>
              <a:rPr lang="en-US"/>
              <a:t>3 - 5 October 2018</a:t>
            </a:r>
            <a:endParaRPr lang="nl-NL"/>
          </a:p>
        </p:txBody>
      </p:sp>
      <p:sp>
        <p:nvSpPr>
          <p:cNvPr id="5" name="Tijdelijke aanduiding voor voettekst 4"/>
          <p:cNvSpPr>
            <a:spLocks noGrp="1"/>
          </p:cNvSpPr>
          <p:nvPr>
            <p:ph type="ftr" sz="quarter" idx="11"/>
          </p:nvPr>
        </p:nvSpPr>
        <p:spPr/>
        <p:txBody>
          <a:bodyPr/>
          <a:lstStyle/>
          <a:p>
            <a:r>
              <a:rPr lang="nl-NL"/>
              <a:t>Afera Annual Conference 2018</a:t>
            </a:r>
          </a:p>
        </p:txBody>
      </p:sp>
      <p:sp>
        <p:nvSpPr>
          <p:cNvPr id="6" name="Tijdelijke aanduiding voor dianummer 5"/>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331770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6715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825625"/>
            <a:ext cx="386715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en-US"/>
              <a:t>3 - 5 October 2018</a:t>
            </a:r>
            <a:endParaRPr lang="nl-NL"/>
          </a:p>
        </p:txBody>
      </p:sp>
      <p:sp>
        <p:nvSpPr>
          <p:cNvPr id="6" name="Tijdelijke aanduiding voor voettekst 5"/>
          <p:cNvSpPr>
            <a:spLocks noGrp="1"/>
          </p:cNvSpPr>
          <p:nvPr>
            <p:ph type="ftr" sz="quarter" idx="11"/>
          </p:nvPr>
        </p:nvSpPr>
        <p:spPr/>
        <p:txBody>
          <a:bodyPr/>
          <a:lstStyle/>
          <a:p>
            <a:r>
              <a:rPr lang="nl-NL"/>
              <a:t>Afera Annual Conference 2018</a:t>
            </a:r>
          </a:p>
        </p:txBody>
      </p:sp>
      <p:sp>
        <p:nvSpPr>
          <p:cNvPr id="7" name="Tijdelijke aanduiding voor dianummer 6"/>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3431138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r>
              <a:rPr lang="en-US"/>
              <a:t>3 - 5 October 2018</a:t>
            </a:r>
            <a:endParaRPr lang="nl-NL"/>
          </a:p>
        </p:txBody>
      </p:sp>
      <p:sp>
        <p:nvSpPr>
          <p:cNvPr id="8" name="Tijdelijke aanduiding voor voettekst 7"/>
          <p:cNvSpPr>
            <a:spLocks noGrp="1"/>
          </p:cNvSpPr>
          <p:nvPr>
            <p:ph type="ftr" sz="quarter" idx="11"/>
          </p:nvPr>
        </p:nvSpPr>
        <p:spPr/>
        <p:txBody>
          <a:bodyPr/>
          <a:lstStyle/>
          <a:p>
            <a:r>
              <a:rPr lang="nl-NL"/>
              <a:t>Afera Annual Conference 2018</a:t>
            </a:r>
          </a:p>
        </p:txBody>
      </p:sp>
      <p:sp>
        <p:nvSpPr>
          <p:cNvPr id="9" name="Tijdelijke aanduiding voor dianummer 8"/>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208643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r>
              <a:rPr lang="en-US"/>
              <a:t>3 - 5 October 2018</a:t>
            </a:r>
            <a:endParaRPr lang="nl-NL"/>
          </a:p>
        </p:txBody>
      </p:sp>
      <p:sp>
        <p:nvSpPr>
          <p:cNvPr id="4" name="Tijdelijke aanduiding voor voettekst 3"/>
          <p:cNvSpPr>
            <a:spLocks noGrp="1"/>
          </p:cNvSpPr>
          <p:nvPr>
            <p:ph type="ftr" sz="quarter" idx="11"/>
          </p:nvPr>
        </p:nvSpPr>
        <p:spPr/>
        <p:txBody>
          <a:bodyPr/>
          <a:lstStyle/>
          <a:p>
            <a:r>
              <a:rPr lang="nl-NL"/>
              <a:t>Afera Annual Conference 2018</a:t>
            </a:r>
          </a:p>
        </p:txBody>
      </p:sp>
      <p:sp>
        <p:nvSpPr>
          <p:cNvPr id="5" name="Tijdelijke aanduiding voor dianummer 4"/>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126341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6" name="Rectangle 6"/>
          <p:cNvSpPr>
            <a:spLocks noGrp="1" noChangeArrowheads="1"/>
          </p:cNvSpPr>
          <p:nvPr>
            <p:ph type="sldNum" sz="quarter" idx="12"/>
          </p:nvPr>
        </p:nvSpPr>
        <p:spPr>
          <a:ln/>
        </p:spPr>
        <p:txBody>
          <a:bodyPr/>
          <a:lstStyle>
            <a:lvl1pPr>
              <a:defRPr/>
            </a:lvl1pPr>
          </a:lstStyle>
          <a:p>
            <a:pPr>
              <a:defRPr/>
            </a:pPr>
            <a:fld id="{7EC6464A-32E0-413A-BC94-3B583950CB5B}" type="slidenum">
              <a:rPr lang="nl-NL"/>
              <a:pPr>
                <a:defRPr/>
              </a:pPr>
              <a:t>‹nr.›</a:t>
            </a:fld>
            <a:endParaRPr lang="nl-NL"/>
          </a:p>
        </p:txBody>
      </p:sp>
      <p:sp>
        <p:nvSpPr>
          <p:cNvPr id="7" name="Tekstvak 6"/>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en-US"/>
              <a:t>3 - 5 October 2018</a:t>
            </a:r>
            <a:endParaRPr lang="nl-NL"/>
          </a:p>
        </p:txBody>
      </p:sp>
      <p:sp>
        <p:nvSpPr>
          <p:cNvPr id="3" name="Tijdelijke aanduiding voor voettekst 2"/>
          <p:cNvSpPr>
            <a:spLocks noGrp="1"/>
          </p:cNvSpPr>
          <p:nvPr>
            <p:ph type="ftr" sz="quarter" idx="11"/>
          </p:nvPr>
        </p:nvSpPr>
        <p:spPr/>
        <p:txBody>
          <a:bodyPr/>
          <a:lstStyle/>
          <a:p>
            <a:r>
              <a:rPr lang="nl-NL"/>
              <a:t>Afera Annual Conference 2018</a:t>
            </a:r>
          </a:p>
        </p:txBody>
      </p:sp>
      <p:sp>
        <p:nvSpPr>
          <p:cNvPr id="4" name="Tijdelijke aanduiding voor dianummer 3"/>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4216374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en-US"/>
              <a:t>3 - 5 October 2018</a:t>
            </a:r>
            <a:endParaRPr lang="nl-NL"/>
          </a:p>
        </p:txBody>
      </p:sp>
      <p:sp>
        <p:nvSpPr>
          <p:cNvPr id="6" name="Tijdelijke aanduiding voor voettekst 5"/>
          <p:cNvSpPr>
            <a:spLocks noGrp="1"/>
          </p:cNvSpPr>
          <p:nvPr>
            <p:ph type="ftr" sz="quarter" idx="11"/>
          </p:nvPr>
        </p:nvSpPr>
        <p:spPr/>
        <p:txBody>
          <a:bodyPr/>
          <a:lstStyle/>
          <a:p>
            <a:r>
              <a:rPr lang="nl-NL"/>
              <a:t>Afera Annual Conference 2018</a:t>
            </a:r>
          </a:p>
        </p:txBody>
      </p:sp>
      <p:sp>
        <p:nvSpPr>
          <p:cNvPr id="7" name="Tijdelijke aanduiding voor dianummer 6"/>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181451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r>
              <a:rPr lang="en-US"/>
              <a:t>3 - 5 October 2018</a:t>
            </a:r>
            <a:endParaRPr lang="nl-NL"/>
          </a:p>
        </p:txBody>
      </p:sp>
      <p:sp>
        <p:nvSpPr>
          <p:cNvPr id="6" name="Tijdelijke aanduiding voor voettekst 5"/>
          <p:cNvSpPr>
            <a:spLocks noGrp="1"/>
          </p:cNvSpPr>
          <p:nvPr>
            <p:ph type="ftr" sz="quarter" idx="11"/>
          </p:nvPr>
        </p:nvSpPr>
        <p:spPr/>
        <p:txBody>
          <a:bodyPr/>
          <a:lstStyle/>
          <a:p>
            <a:r>
              <a:rPr lang="nl-NL"/>
              <a:t>Afera Annual Conference 2018</a:t>
            </a:r>
          </a:p>
        </p:txBody>
      </p:sp>
      <p:sp>
        <p:nvSpPr>
          <p:cNvPr id="7" name="Tijdelijke aanduiding voor dianummer 6"/>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271452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en-US"/>
              <a:t>3 - 5 October 2018</a:t>
            </a:r>
            <a:endParaRPr lang="nl-NL"/>
          </a:p>
        </p:txBody>
      </p:sp>
      <p:sp>
        <p:nvSpPr>
          <p:cNvPr id="5" name="Tijdelijke aanduiding voor voettekst 4"/>
          <p:cNvSpPr>
            <a:spLocks noGrp="1"/>
          </p:cNvSpPr>
          <p:nvPr>
            <p:ph type="ftr" sz="quarter" idx="11"/>
          </p:nvPr>
        </p:nvSpPr>
        <p:spPr/>
        <p:txBody>
          <a:bodyPr/>
          <a:lstStyle/>
          <a:p>
            <a:r>
              <a:rPr lang="nl-NL"/>
              <a:t>Afera Annual Conference 2018</a:t>
            </a:r>
          </a:p>
        </p:txBody>
      </p:sp>
      <p:sp>
        <p:nvSpPr>
          <p:cNvPr id="6" name="Tijdelijke aanduiding voor dianummer 5"/>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151027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7626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en-US"/>
              <a:t>3 - 5 October 2018</a:t>
            </a:r>
            <a:endParaRPr lang="nl-NL"/>
          </a:p>
        </p:txBody>
      </p:sp>
      <p:sp>
        <p:nvSpPr>
          <p:cNvPr id="5" name="Tijdelijke aanduiding voor voettekst 4"/>
          <p:cNvSpPr>
            <a:spLocks noGrp="1"/>
          </p:cNvSpPr>
          <p:nvPr>
            <p:ph type="ftr" sz="quarter" idx="11"/>
          </p:nvPr>
        </p:nvSpPr>
        <p:spPr/>
        <p:txBody>
          <a:bodyPr/>
          <a:lstStyle/>
          <a:p>
            <a:r>
              <a:rPr lang="nl-NL"/>
              <a:t>Afera Annual Conference 2018</a:t>
            </a:r>
          </a:p>
        </p:txBody>
      </p:sp>
      <p:sp>
        <p:nvSpPr>
          <p:cNvPr id="6" name="Tijdelijke aanduiding voor dianummer 5"/>
          <p:cNvSpPr>
            <a:spLocks noGrp="1"/>
          </p:cNvSpPr>
          <p:nvPr>
            <p:ph type="sldNum" sz="quarter" idx="12"/>
          </p:nvPr>
        </p:nvSpPr>
        <p:spPr/>
        <p:txBody>
          <a:bodyPr/>
          <a:lstStyle/>
          <a:p>
            <a:fld id="{12D3891E-E539-463D-AA79-BC299B9A5B46}" type="slidenum">
              <a:rPr lang="nl-NL" smtClean="0"/>
              <a:pPr/>
              <a:t>‹nr.›</a:t>
            </a:fld>
            <a:endParaRPr lang="nl-NL"/>
          </a:p>
        </p:txBody>
      </p:sp>
    </p:spTree>
    <p:extLst>
      <p:ext uri="{BB962C8B-B14F-4D97-AF65-F5344CB8AC3E}">
        <p14:creationId xmlns:p14="http://schemas.microsoft.com/office/powerpoint/2010/main" val="369537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6" name="Rectangle 6"/>
          <p:cNvSpPr>
            <a:spLocks noGrp="1" noChangeArrowheads="1"/>
          </p:cNvSpPr>
          <p:nvPr>
            <p:ph type="sldNum" sz="quarter" idx="12"/>
          </p:nvPr>
        </p:nvSpPr>
        <p:spPr>
          <a:ln/>
        </p:spPr>
        <p:txBody>
          <a:bodyPr/>
          <a:lstStyle>
            <a:lvl1pPr>
              <a:defRPr/>
            </a:lvl1pPr>
          </a:lstStyle>
          <a:p>
            <a:pPr>
              <a:defRPr/>
            </a:pPr>
            <a:fld id="{1423ABAB-6145-4096-A05F-D36E9375C37C}" type="slidenum">
              <a:rPr lang="nl-NL"/>
              <a:pPr>
                <a:defRPr/>
              </a:pPr>
              <a:t>‹nr.›</a:t>
            </a:fld>
            <a:endParaRPr lang="nl-NL"/>
          </a:p>
        </p:txBody>
      </p:sp>
      <p:sp>
        <p:nvSpPr>
          <p:cNvPr id="7" name="Tekstvak 6"/>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7" name="Rectangle 6"/>
          <p:cNvSpPr>
            <a:spLocks noGrp="1" noChangeArrowheads="1"/>
          </p:cNvSpPr>
          <p:nvPr>
            <p:ph type="sldNum" sz="quarter" idx="12"/>
          </p:nvPr>
        </p:nvSpPr>
        <p:spPr>
          <a:ln/>
        </p:spPr>
        <p:txBody>
          <a:bodyPr/>
          <a:lstStyle>
            <a:lvl1pPr>
              <a:defRPr/>
            </a:lvl1pPr>
          </a:lstStyle>
          <a:p>
            <a:pPr>
              <a:defRPr/>
            </a:pPr>
            <a:fld id="{64F49B28-1180-4074-8F28-B048680D1D55}" type="slidenum">
              <a:rPr lang="nl-NL"/>
              <a:pPr>
                <a:defRPr/>
              </a:pPr>
              <a:t>‹nr.›</a:t>
            </a:fld>
            <a:endParaRPr lang="nl-NL"/>
          </a:p>
        </p:txBody>
      </p:sp>
      <p:sp>
        <p:nvSpPr>
          <p:cNvPr id="8" name="Tekstvak 7"/>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8"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9" name="Rectangle 6"/>
          <p:cNvSpPr>
            <a:spLocks noGrp="1" noChangeArrowheads="1"/>
          </p:cNvSpPr>
          <p:nvPr>
            <p:ph type="sldNum" sz="quarter" idx="12"/>
          </p:nvPr>
        </p:nvSpPr>
        <p:spPr>
          <a:ln/>
        </p:spPr>
        <p:txBody>
          <a:bodyPr/>
          <a:lstStyle>
            <a:lvl1pPr>
              <a:defRPr/>
            </a:lvl1pPr>
          </a:lstStyle>
          <a:p>
            <a:pPr>
              <a:defRPr/>
            </a:pPr>
            <a:fld id="{8F5FCDF7-91E1-47D3-A62E-9242ACF2CBAE}" type="slidenum">
              <a:rPr lang="nl-NL"/>
              <a:pPr>
                <a:defRPr/>
              </a:pPr>
              <a:t>‹nr.›</a:t>
            </a:fld>
            <a:endParaRPr lang="nl-NL"/>
          </a:p>
        </p:txBody>
      </p:sp>
      <p:sp>
        <p:nvSpPr>
          <p:cNvPr id="10" name="Tekstvak 9"/>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4"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5" name="Rectangle 6"/>
          <p:cNvSpPr>
            <a:spLocks noGrp="1" noChangeArrowheads="1"/>
          </p:cNvSpPr>
          <p:nvPr>
            <p:ph type="sldNum" sz="quarter" idx="12"/>
          </p:nvPr>
        </p:nvSpPr>
        <p:spPr>
          <a:ln/>
        </p:spPr>
        <p:txBody>
          <a:bodyPr/>
          <a:lstStyle>
            <a:lvl1pPr>
              <a:defRPr/>
            </a:lvl1pPr>
          </a:lstStyle>
          <a:p>
            <a:pPr>
              <a:defRPr/>
            </a:pPr>
            <a:fld id="{2F20D002-17C1-4140-80AD-D0F57E9AA383}" type="slidenum">
              <a:rPr lang="nl-NL"/>
              <a:pPr>
                <a:defRPr/>
              </a:pPr>
              <a:t>‹nr.›</a:t>
            </a:fld>
            <a:endParaRPr lang="nl-NL"/>
          </a:p>
        </p:txBody>
      </p:sp>
      <p:sp>
        <p:nvSpPr>
          <p:cNvPr id="6" name="Tekstvak 5"/>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3"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4" name="Rectangle 6"/>
          <p:cNvSpPr>
            <a:spLocks noGrp="1" noChangeArrowheads="1"/>
          </p:cNvSpPr>
          <p:nvPr>
            <p:ph type="sldNum" sz="quarter" idx="12"/>
          </p:nvPr>
        </p:nvSpPr>
        <p:spPr>
          <a:ln/>
        </p:spPr>
        <p:txBody>
          <a:bodyPr/>
          <a:lstStyle>
            <a:lvl1pPr>
              <a:defRPr/>
            </a:lvl1pPr>
          </a:lstStyle>
          <a:p>
            <a:pPr>
              <a:defRPr/>
            </a:pPr>
            <a:fld id="{3981761B-8756-4EC0-9DCD-2E293A08CB65}" type="slidenum">
              <a:rPr lang="nl-NL"/>
              <a:pPr>
                <a:defRPr/>
              </a:pPr>
              <a:t>‹nr.›</a:t>
            </a:fld>
            <a:endParaRPr lang="nl-NL"/>
          </a:p>
        </p:txBody>
      </p:sp>
      <p:sp>
        <p:nvSpPr>
          <p:cNvPr id="5" name="Tekstvak 4"/>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7" name="Rectangle 6"/>
          <p:cNvSpPr>
            <a:spLocks noGrp="1" noChangeArrowheads="1"/>
          </p:cNvSpPr>
          <p:nvPr>
            <p:ph type="sldNum" sz="quarter" idx="12"/>
          </p:nvPr>
        </p:nvSpPr>
        <p:spPr>
          <a:ln/>
        </p:spPr>
        <p:txBody>
          <a:bodyPr/>
          <a:lstStyle>
            <a:lvl1pPr>
              <a:defRPr/>
            </a:lvl1pPr>
          </a:lstStyle>
          <a:p>
            <a:pPr>
              <a:defRPr/>
            </a:pPr>
            <a:fld id="{62889CA0-1E62-4DE2-A01B-CA190E2CCEB2}" type="slidenum">
              <a:rPr lang="nl-NL"/>
              <a:pPr>
                <a:defRPr/>
              </a:pPr>
              <a:t>‹nr.›</a:t>
            </a:fld>
            <a:endParaRPr lang="nl-NL"/>
          </a:p>
        </p:txBody>
      </p:sp>
      <p:sp>
        <p:nvSpPr>
          <p:cNvPr id="8" name="Tekstvak 7"/>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r>
              <a:rPr lang="en-US"/>
              <a:t>3 - 5 October 2018</a:t>
            </a: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Afera Annual Conference 2018</a:t>
            </a:r>
          </a:p>
        </p:txBody>
      </p:sp>
      <p:sp>
        <p:nvSpPr>
          <p:cNvPr id="7" name="Rectangle 6"/>
          <p:cNvSpPr>
            <a:spLocks noGrp="1" noChangeArrowheads="1"/>
          </p:cNvSpPr>
          <p:nvPr>
            <p:ph type="sldNum" sz="quarter" idx="12"/>
          </p:nvPr>
        </p:nvSpPr>
        <p:spPr>
          <a:ln/>
        </p:spPr>
        <p:txBody>
          <a:bodyPr/>
          <a:lstStyle>
            <a:lvl1pPr>
              <a:defRPr/>
            </a:lvl1pPr>
          </a:lstStyle>
          <a:p>
            <a:pPr>
              <a:defRPr/>
            </a:pPr>
            <a:fld id="{9F33C07B-B6EB-4188-A75D-A2020079D455}" type="slidenum">
              <a:rPr lang="nl-NL"/>
              <a:pPr>
                <a:defRPr/>
              </a:pPr>
              <a:t>‹nr.›</a:t>
            </a:fld>
            <a:endParaRPr lang="nl-NL"/>
          </a:p>
        </p:txBody>
      </p:sp>
      <p:sp>
        <p:nvSpPr>
          <p:cNvPr id="8" name="Tekstvak 7"/>
          <p:cNvSpPr txBox="1"/>
          <p:nvPr userDrawn="1"/>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23"/>
          <p:cNvPicPr>
            <a:picLocks noChangeAspect="1" noChangeArrowheads="1"/>
          </p:cNvPicPr>
          <p:nvPr userDrawn="1"/>
        </p:nvPicPr>
        <p:blipFill>
          <a:blip r:embed="rId16" cstate="print">
            <a:lum bright="6000"/>
            <a:grayscl/>
          </a:blip>
          <a:srcRect r="16928"/>
          <a:stretch>
            <a:fillRect/>
          </a:stretch>
        </p:blipFill>
        <p:spPr bwMode="auto">
          <a:xfrm>
            <a:off x="0" y="0"/>
            <a:ext cx="755650" cy="6858000"/>
          </a:xfrm>
          <a:prstGeom prst="rect">
            <a:avLst/>
          </a:prstGeom>
          <a:noFill/>
          <a:ln w="9525" algn="ctr">
            <a:noFill/>
            <a:miter lim="800000"/>
            <a:headEnd/>
            <a:tailEnd/>
          </a:ln>
        </p:spPr>
      </p:pic>
      <p:sp>
        <p:nvSpPr>
          <p:cNvPr id="1029" name="Rectangle 3"/>
          <p:cNvSpPr>
            <a:spLocks noGrp="1" noChangeArrowheads="1"/>
          </p:cNvSpPr>
          <p:nvPr>
            <p:ph type="body" idx="1"/>
          </p:nvPr>
        </p:nvSpPr>
        <p:spPr bwMode="auto">
          <a:xfrm>
            <a:off x="1524000" y="1981200"/>
            <a:ext cx="6934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2" name="Rectangle 4"/>
          <p:cNvSpPr>
            <a:spLocks noGrp="1" noChangeArrowheads="1"/>
          </p:cNvSpPr>
          <p:nvPr>
            <p:ph type="dt" sz="half" idx="2"/>
          </p:nvPr>
        </p:nvSpPr>
        <p:spPr bwMode="auto">
          <a:xfrm>
            <a:off x="68580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smtClean="0">
                <a:solidFill>
                  <a:schemeClr val="tx1"/>
                </a:solidFill>
              </a:defRPr>
            </a:lvl1pPr>
          </a:lstStyle>
          <a:p>
            <a:pPr>
              <a:defRPr/>
            </a:pPr>
            <a:r>
              <a:rPr lang="en-US"/>
              <a:t>3 - 5 October 2018</a:t>
            </a:r>
            <a:endParaRPr lang="nl-NL"/>
          </a:p>
        </p:txBody>
      </p:sp>
      <p:sp>
        <p:nvSpPr>
          <p:cNvPr id="3" name="Rectangle 5"/>
          <p:cNvSpPr>
            <a:spLocks noGrp="1" noChangeArrowheads="1"/>
          </p:cNvSpPr>
          <p:nvPr>
            <p:ph type="ftr" sz="quarter" idx="3"/>
          </p:nvPr>
        </p:nvSpPr>
        <p:spPr bwMode="auto">
          <a:xfrm>
            <a:off x="3124200" y="63563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solidFill>
                  <a:schemeClr val="tx1"/>
                </a:solidFill>
              </a:defRPr>
            </a:lvl1pPr>
          </a:lstStyle>
          <a:p>
            <a:pPr>
              <a:defRPr/>
            </a:pPr>
            <a:r>
              <a:rPr lang="nl-NL"/>
              <a:t>Afera Annual Conference 2018</a:t>
            </a:r>
          </a:p>
        </p:txBody>
      </p:sp>
      <p:sp>
        <p:nvSpPr>
          <p:cNvPr id="1030" name="Rectangle 6"/>
          <p:cNvSpPr>
            <a:spLocks noGrp="1" noChangeArrowheads="1"/>
          </p:cNvSpPr>
          <p:nvPr>
            <p:ph type="sldNum" sz="quarter" idx="4"/>
          </p:nvPr>
        </p:nvSpPr>
        <p:spPr bwMode="auto">
          <a:xfrm>
            <a:off x="655320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1"/>
                </a:solidFill>
              </a:defRPr>
            </a:lvl1pPr>
          </a:lstStyle>
          <a:p>
            <a:pPr>
              <a:defRPr/>
            </a:pPr>
            <a:fld id="{ADE46C98-1C94-4057-A284-03E6C872CD8E}" type="slidenum">
              <a:rPr lang="nl-NL"/>
              <a:pPr>
                <a:defRPr/>
              </a:pPr>
              <a:t>‹nr.›</a:t>
            </a:fld>
            <a:endParaRPr lang="nl-NL"/>
          </a:p>
        </p:txBody>
      </p:sp>
      <p:sp>
        <p:nvSpPr>
          <p:cNvPr id="1032" name="Rectangle 8"/>
          <p:cNvSpPr>
            <a:spLocks noChangeArrowheads="1"/>
          </p:cNvSpPr>
          <p:nvPr/>
        </p:nvSpPr>
        <p:spPr bwMode="auto">
          <a:xfrm>
            <a:off x="2987675" y="6597650"/>
            <a:ext cx="6154738" cy="260350"/>
          </a:xfrm>
          <a:prstGeom prst="rect">
            <a:avLst/>
          </a:prstGeom>
          <a:solidFill>
            <a:srgbClr val="EF2525"/>
          </a:solidFill>
          <a:ln w="9525">
            <a:noFill/>
            <a:miter lim="800000"/>
            <a:headEnd/>
            <a:tailEnd/>
          </a:ln>
          <a:effectLst/>
        </p:spPr>
        <p:txBody>
          <a:bodyPr wrap="none" anchor="ctr"/>
          <a:lstStyle/>
          <a:p>
            <a:pPr>
              <a:defRPr/>
            </a:pPr>
            <a:endParaRPr lang="nl-NL" sz="1600" dirty="0">
              <a:solidFill>
                <a:schemeClr val="accent2"/>
              </a:solidFill>
            </a:endParaRPr>
          </a:p>
        </p:txBody>
      </p:sp>
      <p:sp>
        <p:nvSpPr>
          <p:cNvPr id="1034" name="Rectangle 20"/>
          <p:cNvSpPr>
            <a:spLocks noGrp="1" noChangeArrowheads="1"/>
          </p:cNvSpPr>
          <p:nvPr>
            <p:ph type="title"/>
          </p:nvPr>
        </p:nvSpPr>
        <p:spPr bwMode="auto">
          <a:xfrm>
            <a:off x="2667000" y="0"/>
            <a:ext cx="6477000" cy="990600"/>
          </a:xfrm>
          <a:prstGeom prst="rect">
            <a:avLst/>
          </a:prstGeom>
          <a:solidFill>
            <a:srgbClr val="C0C0C0"/>
          </a:solid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graphicFrame>
        <p:nvGraphicFramePr>
          <p:cNvPr id="1026" name="Object 21"/>
          <p:cNvGraphicFramePr>
            <a:graphicFrameLocks noChangeAspect="1"/>
          </p:cNvGraphicFramePr>
          <p:nvPr/>
        </p:nvGraphicFramePr>
        <p:xfrm>
          <a:off x="0" y="6237288"/>
          <a:ext cx="684213" cy="434975"/>
        </p:xfrm>
        <a:graphic>
          <a:graphicData uri="http://schemas.openxmlformats.org/presentationml/2006/ole">
            <mc:AlternateContent xmlns:mc="http://schemas.openxmlformats.org/markup-compatibility/2006">
              <mc:Choice xmlns:v="urn:schemas-microsoft-com:vml" Requires="v">
                <p:oleObj spid="_x0000_s1041" name="Image" r:id="rId17" imgW="1704762" imgH="1085714" progId="">
                  <p:embed/>
                </p:oleObj>
              </mc:Choice>
              <mc:Fallback>
                <p:oleObj name="Image" r:id="rId17" imgW="1704762" imgH="1085714" progId="">
                  <p:embed/>
                  <p:pic>
                    <p:nvPicPr>
                      <p:cNvPr id="0" name="Picture 16"/>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237288"/>
                        <a:ext cx="684213" cy="434975"/>
                      </a:xfrm>
                      <a:prstGeom prst="rect">
                        <a:avLst/>
                      </a:prstGeom>
                      <a:noFill/>
                      <a:ln>
                        <a:noFill/>
                      </a:ln>
                      <a:extLst>
                        <a:ext uri="{909E8E84-426E-40DD-AFC4-6F175D3DCCD1}">
                          <a14:hiddenFill xmlns:a14="http://schemas.microsoft.com/office/drawing/2010/main">
                            <a:solidFill>
                              <a:srgbClr val="CC0066"/>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Lst>
  <p:hf hdr="0"/>
  <p:txStyles>
    <p:titleStyle>
      <a:lvl1pPr algn="ctr" rtl="0" eaLnBrk="0" fontAlgn="base" hangingPunct="0">
        <a:spcBef>
          <a:spcPct val="0"/>
        </a:spcBef>
        <a:spcAft>
          <a:spcPct val="0"/>
        </a:spcAft>
        <a:defRPr sz="3600">
          <a:solidFill>
            <a:srgbClr val="333399"/>
          </a:solidFill>
          <a:latin typeface="+mj-lt"/>
          <a:ea typeface="+mj-ea"/>
          <a:cs typeface="+mj-cs"/>
        </a:defRPr>
      </a:lvl1pPr>
      <a:lvl2pPr algn="ctr" rtl="0" eaLnBrk="0" fontAlgn="base" hangingPunct="0">
        <a:spcBef>
          <a:spcPct val="0"/>
        </a:spcBef>
        <a:spcAft>
          <a:spcPct val="0"/>
        </a:spcAft>
        <a:defRPr sz="3600">
          <a:solidFill>
            <a:srgbClr val="333399"/>
          </a:solidFill>
          <a:latin typeface="Arial" charset="0"/>
        </a:defRPr>
      </a:lvl2pPr>
      <a:lvl3pPr algn="ctr" rtl="0" eaLnBrk="0" fontAlgn="base" hangingPunct="0">
        <a:spcBef>
          <a:spcPct val="0"/>
        </a:spcBef>
        <a:spcAft>
          <a:spcPct val="0"/>
        </a:spcAft>
        <a:defRPr sz="3600">
          <a:solidFill>
            <a:srgbClr val="333399"/>
          </a:solidFill>
          <a:latin typeface="Arial" charset="0"/>
        </a:defRPr>
      </a:lvl3pPr>
      <a:lvl4pPr algn="ctr" rtl="0" eaLnBrk="0" fontAlgn="base" hangingPunct="0">
        <a:spcBef>
          <a:spcPct val="0"/>
        </a:spcBef>
        <a:spcAft>
          <a:spcPct val="0"/>
        </a:spcAft>
        <a:defRPr sz="3600">
          <a:solidFill>
            <a:srgbClr val="333399"/>
          </a:solidFill>
          <a:latin typeface="Arial" charset="0"/>
        </a:defRPr>
      </a:lvl4pPr>
      <a:lvl5pPr algn="ctr" rtl="0" eaLnBrk="0" fontAlgn="base" hangingPunct="0">
        <a:spcBef>
          <a:spcPct val="0"/>
        </a:spcBef>
        <a:spcAft>
          <a:spcPct val="0"/>
        </a:spcAft>
        <a:defRPr sz="3600">
          <a:solidFill>
            <a:srgbClr val="333399"/>
          </a:solidFill>
          <a:latin typeface="Arial" charset="0"/>
        </a:defRPr>
      </a:lvl5pPr>
      <a:lvl6pPr marL="457200" algn="ctr" rtl="0" eaLnBrk="0" fontAlgn="base" hangingPunct="0">
        <a:spcBef>
          <a:spcPct val="0"/>
        </a:spcBef>
        <a:spcAft>
          <a:spcPct val="0"/>
        </a:spcAft>
        <a:defRPr sz="3600">
          <a:solidFill>
            <a:srgbClr val="333399"/>
          </a:solidFill>
          <a:latin typeface="Arial" charset="0"/>
        </a:defRPr>
      </a:lvl6pPr>
      <a:lvl7pPr marL="914400" algn="ctr" rtl="0" eaLnBrk="0" fontAlgn="base" hangingPunct="0">
        <a:spcBef>
          <a:spcPct val="0"/>
        </a:spcBef>
        <a:spcAft>
          <a:spcPct val="0"/>
        </a:spcAft>
        <a:defRPr sz="3600">
          <a:solidFill>
            <a:srgbClr val="333399"/>
          </a:solidFill>
          <a:latin typeface="Arial" charset="0"/>
        </a:defRPr>
      </a:lvl7pPr>
      <a:lvl8pPr marL="1371600" algn="ctr" rtl="0" eaLnBrk="0" fontAlgn="base" hangingPunct="0">
        <a:spcBef>
          <a:spcPct val="0"/>
        </a:spcBef>
        <a:spcAft>
          <a:spcPct val="0"/>
        </a:spcAft>
        <a:defRPr sz="3600">
          <a:solidFill>
            <a:srgbClr val="333399"/>
          </a:solidFill>
          <a:latin typeface="Arial" charset="0"/>
        </a:defRPr>
      </a:lvl8pPr>
      <a:lvl9pPr marL="1828800" algn="ctr" rtl="0" eaLnBrk="0" fontAlgn="base" hangingPunct="0">
        <a:spcBef>
          <a:spcPct val="0"/>
        </a:spcBef>
        <a:spcAft>
          <a:spcPct val="0"/>
        </a:spcAft>
        <a:defRPr sz="3600">
          <a:solidFill>
            <a:srgbClr val="333399"/>
          </a:solidFill>
          <a:latin typeface="Arial" charset="0"/>
        </a:defRPr>
      </a:lvl9pPr>
    </p:titleStyle>
    <p:bodyStyle>
      <a:lvl1pPr marL="342900" indent="-342900" algn="l" rtl="0" eaLnBrk="0" fontAlgn="base" hangingPunct="0">
        <a:spcBef>
          <a:spcPct val="20000"/>
        </a:spcBef>
        <a:spcAft>
          <a:spcPct val="0"/>
        </a:spcAft>
        <a:buChar char="•"/>
        <a:defRPr sz="28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99"/>
          </a:solidFill>
          <a:latin typeface="+mn-lt"/>
        </a:defRPr>
      </a:lvl2pPr>
      <a:lvl3pPr marL="1143000" indent="-228600" algn="l" rtl="0" eaLnBrk="0" fontAlgn="base" hangingPunct="0">
        <a:spcBef>
          <a:spcPct val="20000"/>
        </a:spcBef>
        <a:spcAft>
          <a:spcPct val="0"/>
        </a:spcAft>
        <a:buChar char="•"/>
        <a:defRPr sz="2000">
          <a:solidFill>
            <a:srgbClr val="333399"/>
          </a:solidFill>
          <a:latin typeface="+mn-lt"/>
        </a:defRPr>
      </a:lvl3pPr>
      <a:lvl4pPr marL="1562100" indent="-228600" algn="l" rtl="0" eaLnBrk="0" fontAlgn="base" hangingPunct="0">
        <a:spcBef>
          <a:spcPct val="20000"/>
        </a:spcBef>
        <a:spcAft>
          <a:spcPct val="0"/>
        </a:spcAft>
        <a:buChar char="–"/>
        <a:defRPr>
          <a:solidFill>
            <a:srgbClr val="333399"/>
          </a:solidFill>
          <a:latin typeface="+mn-lt"/>
        </a:defRPr>
      </a:lvl4pPr>
      <a:lvl5pPr marL="1981200" indent="-228600" algn="l" rtl="0" eaLnBrk="0" fontAlgn="base" hangingPunct="0">
        <a:spcBef>
          <a:spcPct val="20000"/>
        </a:spcBef>
        <a:spcAft>
          <a:spcPct val="0"/>
        </a:spcAft>
        <a:buChar char="»"/>
        <a:defRPr sz="1600">
          <a:solidFill>
            <a:srgbClr val="333399"/>
          </a:solidFill>
          <a:latin typeface="+mn-lt"/>
        </a:defRPr>
      </a:lvl5pPr>
      <a:lvl6pPr marL="2438400" indent="-228600" algn="l" rtl="0" eaLnBrk="0" fontAlgn="base" hangingPunct="0">
        <a:spcBef>
          <a:spcPct val="20000"/>
        </a:spcBef>
        <a:spcAft>
          <a:spcPct val="0"/>
        </a:spcAft>
        <a:buChar char="»"/>
        <a:defRPr sz="1600">
          <a:solidFill>
            <a:srgbClr val="333399"/>
          </a:solidFill>
          <a:latin typeface="+mn-lt"/>
        </a:defRPr>
      </a:lvl6pPr>
      <a:lvl7pPr marL="2895600" indent="-228600" algn="l" rtl="0" eaLnBrk="0" fontAlgn="base" hangingPunct="0">
        <a:spcBef>
          <a:spcPct val="20000"/>
        </a:spcBef>
        <a:spcAft>
          <a:spcPct val="0"/>
        </a:spcAft>
        <a:buChar char="»"/>
        <a:defRPr sz="1600">
          <a:solidFill>
            <a:srgbClr val="333399"/>
          </a:solidFill>
          <a:latin typeface="+mn-lt"/>
        </a:defRPr>
      </a:lvl7pPr>
      <a:lvl8pPr marL="3352800" indent="-228600" algn="l" rtl="0" eaLnBrk="0" fontAlgn="base" hangingPunct="0">
        <a:spcBef>
          <a:spcPct val="20000"/>
        </a:spcBef>
        <a:spcAft>
          <a:spcPct val="0"/>
        </a:spcAft>
        <a:buChar char="»"/>
        <a:defRPr sz="1600">
          <a:solidFill>
            <a:srgbClr val="333399"/>
          </a:solidFill>
          <a:latin typeface="+mn-lt"/>
        </a:defRPr>
      </a:lvl8pPr>
      <a:lvl9pPr marL="3810000" indent="-228600" algn="l" rtl="0" eaLnBrk="0" fontAlgn="base" hangingPunct="0">
        <a:spcBef>
          <a:spcPct val="20000"/>
        </a:spcBef>
        <a:spcAft>
          <a:spcPct val="0"/>
        </a:spcAft>
        <a:buChar char="»"/>
        <a:defRPr sz="1600">
          <a:solidFill>
            <a:srgbClr val="33339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3 - 5 October 2018</a:t>
            </a: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Afera Annual Conference 2018</a:t>
            </a:r>
          </a:p>
        </p:txBody>
      </p:sp>
      <p:sp>
        <p:nvSpPr>
          <p:cNvPr id="6" name="Tijdelijke aanduiding voor dia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3891E-E539-463D-AA79-BC299B9A5B46}" type="slidenum">
              <a:rPr lang="nl-NL" smtClean="0"/>
              <a:pPr/>
              <a:t>‹nr.›</a:t>
            </a:fld>
            <a:endParaRPr lang="nl-NL"/>
          </a:p>
        </p:txBody>
      </p:sp>
    </p:spTree>
    <p:extLst>
      <p:ext uri="{BB962C8B-B14F-4D97-AF65-F5344CB8AC3E}">
        <p14:creationId xmlns:p14="http://schemas.microsoft.com/office/powerpoint/2010/main" val="1217199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fera.com/general/privacy-policy.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2996066" y="6600088"/>
            <a:ext cx="6156000" cy="338554"/>
          </a:xfrm>
          <a:prstGeom prst="rect">
            <a:avLst/>
          </a:prstGeom>
          <a:solidFill>
            <a:srgbClr val="FF0000"/>
          </a:solidFill>
        </p:spPr>
        <p:txBody>
          <a:bodyPr wrap="square" rtlCol="0" anchor="ctr" anchorCtr="0">
            <a:spAutoFit/>
          </a:bodyPr>
          <a:lstStyle/>
          <a:p>
            <a:endParaRPr lang="nl-NL" sz="1600" dirty="0">
              <a:solidFill>
                <a:schemeClr val="accent3"/>
              </a:solidFill>
            </a:endParaRPr>
          </a:p>
        </p:txBody>
      </p:sp>
      <p:sp>
        <p:nvSpPr>
          <p:cNvPr id="2051" name="Rectangle 1026"/>
          <p:cNvSpPr>
            <a:spLocks noGrp="1" noChangeArrowheads="1"/>
          </p:cNvSpPr>
          <p:nvPr>
            <p:ph type="ctrTitle" idx="4294967295"/>
          </p:nvPr>
        </p:nvSpPr>
        <p:spPr>
          <a:xfrm>
            <a:off x="899592" y="3140968"/>
            <a:ext cx="7772400" cy="1143000"/>
          </a:xfrm>
          <a:solidFill>
            <a:schemeClr val="bg1"/>
          </a:solidFill>
        </p:spPr>
        <p:txBody>
          <a:bodyPr/>
          <a:lstStyle/>
          <a:p>
            <a:r>
              <a:rPr lang="nl-NL" b="1" dirty="0">
                <a:solidFill>
                  <a:schemeClr val="tx1"/>
                </a:solidFill>
              </a:rPr>
              <a:t>Afera General Assembly</a:t>
            </a:r>
          </a:p>
        </p:txBody>
      </p:sp>
      <p:sp>
        <p:nvSpPr>
          <p:cNvPr id="2052" name="Rectangle 1027"/>
          <p:cNvSpPr>
            <a:spLocks noGrp="1" noChangeArrowheads="1"/>
          </p:cNvSpPr>
          <p:nvPr>
            <p:ph type="subTitle" idx="1"/>
          </p:nvPr>
        </p:nvSpPr>
        <p:spPr>
          <a:xfrm>
            <a:off x="1691680" y="4628728"/>
            <a:ext cx="6400800" cy="1752600"/>
          </a:xfrm>
        </p:spPr>
        <p:txBody>
          <a:bodyPr/>
          <a:lstStyle/>
          <a:p>
            <a:r>
              <a:rPr lang="nl-NL" b="1" dirty="0">
                <a:solidFill>
                  <a:schemeClr val="tx1"/>
                </a:solidFill>
                <a:latin typeface="Arial" charset="0"/>
              </a:rPr>
              <a:t>4 </a:t>
            </a:r>
            <a:r>
              <a:rPr lang="nl-NL" b="1" dirty="0" err="1">
                <a:solidFill>
                  <a:schemeClr val="tx1"/>
                </a:solidFill>
                <a:latin typeface="Arial" charset="0"/>
              </a:rPr>
              <a:t>October</a:t>
            </a:r>
            <a:r>
              <a:rPr lang="nl-NL" b="1" dirty="0">
                <a:solidFill>
                  <a:schemeClr val="tx1"/>
                </a:solidFill>
                <a:latin typeface="Arial" charset="0"/>
              </a:rPr>
              <a:t> 2018</a:t>
            </a:r>
          </a:p>
          <a:p>
            <a:endParaRPr lang="nl-NL" dirty="0"/>
          </a:p>
        </p:txBody>
      </p:sp>
      <p:graphicFrame>
        <p:nvGraphicFramePr>
          <p:cNvPr id="2050" name="Object 1028"/>
          <p:cNvGraphicFramePr>
            <a:graphicFrameLocks noChangeAspect="1"/>
          </p:cNvGraphicFramePr>
          <p:nvPr/>
        </p:nvGraphicFramePr>
        <p:xfrm>
          <a:off x="3779912" y="1916832"/>
          <a:ext cx="1704975" cy="1085850"/>
        </p:xfrm>
        <a:graphic>
          <a:graphicData uri="http://schemas.openxmlformats.org/presentationml/2006/ole">
            <mc:AlternateContent xmlns:mc="http://schemas.openxmlformats.org/markup-compatibility/2006">
              <mc:Choice xmlns:v="urn:schemas-microsoft-com:vml" Requires="v">
                <p:oleObj spid="_x0000_s2066" name="Image" r:id="rId4" imgW="1704762" imgH="1085714" progId="">
                  <p:embed/>
                </p:oleObj>
              </mc:Choice>
              <mc:Fallback>
                <p:oleObj name="Image" r:id="rId4" imgW="1704762" imgH="1085714"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916832"/>
                        <a:ext cx="1704975" cy="1085850"/>
                      </a:xfrm>
                      <a:prstGeom prst="rect">
                        <a:avLst/>
                      </a:prstGeom>
                      <a:noFill/>
                      <a:ln>
                        <a:noFill/>
                      </a:ln>
                      <a:effectLst/>
                      <a:extLst>
                        <a:ext uri="{909E8E84-426E-40DD-AFC4-6F175D3DCCD1}">
                          <a14:hiddenFill xmlns:a14="http://schemas.microsoft.com/office/drawing/2010/main">
                            <a:solidFill>
                              <a:srgbClr val="CC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026"/>
          <p:cNvSpPr txBox="1">
            <a:spLocks noChangeArrowheads="1"/>
          </p:cNvSpPr>
          <p:nvPr/>
        </p:nvSpPr>
        <p:spPr bwMode="auto">
          <a:xfrm>
            <a:off x="827584" y="1268760"/>
            <a:ext cx="7992888" cy="504056"/>
          </a:xfrm>
          <a:prstGeom prst="rect">
            <a:avLst/>
          </a:prstGeom>
          <a:solidFill>
            <a:schemeClr val="bg1"/>
          </a:solid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2100" b="1" dirty="0">
                <a:solidFill>
                  <a:srgbClr val="FF0000"/>
                </a:solidFill>
              </a:rPr>
              <a:t>Innovation and Digitization in the Adhesive Tape Technology</a:t>
            </a:r>
            <a:endParaRPr lang="nl-NL" sz="2100" dirty="0">
              <a:solidFill>
                <a:srgbClr val="FF0000"/>
              </a:solidFill>
            </a:endParaRPr>
          </a:p>
        </p:txBody>
      </p:sp>
      <p:sp>
        <p:nvSpPr>
          <p:cNvPr id="6" name="Tekstvak 5"/>
          <p:cNvSpPr txBox="1"/>
          <p:nvPr/>
        </p:nvSpPr>
        <p:spPr>
          <a:xfrm>
            <a:off x="6304986" y="6741368"/>
            <a:ext cx="184731" cy="646331"/>
          </a:xfrm>
          <a:prstGeom prst="rect">
            <a:avLst/>
          </a:prstGeom>
          <a:noFill/>
        </p:spPr>
        <p:txBody>
          <a:bodyPr wrap="none" rtlCol="0">
            <a:spAutoFit/>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MarCom</a:t>
            </a:r>
            <a:r>
              <a:rPr lang="de-DE" dirty="0"/>
              <a:t> </a:t>
            </a:r>
            <a:endParaRPr lang="en-US" dirty="0"/>
          </a:p>
        </p:txBody>
      </p:sp>
      <p:sp>
        <p:nvSpPr>
          <p:cNvPr id="4" name="Date Placeholder 3"/>
          <p:cNvSpPr>
            <a:spLocks noGrp="1"/>
          </p:cNvSpPr>
          <p:nvPr>
            <p:ph type="dt" sz="half" idx="10"/>
          </p:nvPr>
        </p:nvSpPr>
        <p:spPr>
          <a:xfrm>
            <a:off x="685800" y="6400800"/>
            <a:ext cx="1905000" cy="457200"/>
          </a:xfrm>
        </p:spPr>
        <p:txBody>
          <a:bodyPr/>
          <a:lstStyle/>
          <a:p>
            <a:pPr>
              <a:defRPr/>
            </a:pPr>
            <a:r>
              <a:rPr lang="nl-NL" dirty="0"/>
              <a:t>2-5 </a:t>
            </a:r>
            <a:r>
              <a:rPr lang="nl-NL" dirty="0" err="1"/>
              <a:t>October</a:t>
            </a:r>
            <a:r>
              <a:rPr lang="nl-NL" dirty="0"/>
              <a:t> 2018</a:t>
            </a:r>
          </a:p>
        </p:txBody>
      </p:sp>
      <p:sp>
        <p:nvSpPr>
          <p:cNvPr id="5" name="Footer Placeholder 4"/>
          <p:cNvSpPr>
            <a:spLocks noGrp="1"/>
          </p:cNvSpPr>
          <p:nvPr>
            <p:ph type="ftr" sz="quarter" idx="11"/>
          </p:nvPr>
        </p:nvSpPr>
        <p:spPr>
          <a:xfrm>
            <a:off x="3124200" y="6400800"/>
            <a:ext cx="2895600" cy="457200"/>
          </a:xfrm>
        </p:spPr>
        <p:txBody>
          <a:bodyPr/>
          <a:lstStyle/>
          <a:p>
            <a:pPr>
              <a:defRPr/>
            </a:pPr>
            <a:r>
              <a:rPr lang="nl-NL" dirty="0"/>
              <a:t>Afera Annual Conference, Athens</a:t>
            </a:r>
          </a:p>
        </p:txBody>
      </p:sp>
      <p:graphicFrame>
        <p:nvGraphicFramePr>
          <p:cNvPr id="11" name="Tabel 9">
            <a:extLst>
              <a:ext uri="{FF2B5EF4-FFF2-40B4-BE49-F238E27FC236}">
                <a16:creationId xmlns:a16="http://schemas.microsoft.com/office/drawing/2014/main" id="{963D6AE1-A455-4142-A753-F90157D8D638}"/>
              </a:ext>
            </a:extLst>
          </p:cNvPr>
          <p:cNvGraphicFramePr>
            <a:graphicFrameLocks noGrp="1"/>
          </p:cNvGraphicFramePr>
          <p:nvPr>
            <p:extLst/>
          </p:nvPr>
        </p:nvGraphicFramePr>
        <p:xfrm>
          <a:off x="279102" y="1124744"/>
          <a:ext cx="8685386" cy="4922712"/>
        </p:xfrm>
        <a:graphic>
          <a:graphicData uri="http://schemas.openxmlformats.org/drawingml/2006/table">
            <a:tbl>
              <a:tblPr firstCol="1" bandRow="1">
                <a:tableStyleId>{68D230F3-CF80-4859-8CE7-A43EE81993B5}</a:tableStyleId>
              </a:tblPr>
              <a:tblGrid>
                <a:gridCol w="1778298">
                  <a:extLst>
                    <a:ext uri="{9D8B030D-6E8A-4147-A177-3AD203B41FA5}">
                      <a16:colId xmlns:a16="http://schemas.microsoft.com/office/drawing/2014/main" val="4239860061"/>
                    </a:ext>
                  </a:extLst>
                </a:gridCol>
                <a:gridCol w="6907088">
                  <a:extLst>
                    <a:ext uri="{9D8B030D-6E8A-4147-A177-3AD203B41FA5}">
                      <a16:colId xmlns:a16="http://schemas.microsoft.com/office/drawing/2014/main" val="1734822436"/>
                    </a:ext>
                  </a:extLst>
                </a:gridCol>
              </a:tblGrid>
              <a:tr h="846094">
                <a:tc>
                  <a:txBody>
                    <a:bodyPr/>
                    <a:lstStyle/>
                    <a:p>
                      <a:r>
                        <a:rPr lang="nl-NL" sz="1600" dirty="0"/>
                        <a:t>Content </a:t>
                      </a:r>
                    </a:p>
                    <a:p>
                      <a:r>
                        <a:rPr lang="nl-NL" sz="1600" dirty="0" err="1"/>
                        <a:t>creation</a:t>
                      </a:r>
                      <a:endParaRPr lang="nl-NL" sz="1600" dirty="0">
                        <a:latin typeface="Arial" panose="020B0604020202020204" pitchFamily="34" charset="0"/>
                        <a:cs typeface="Arial" panose="020B0604020202020204" pitchFamily="34" charset="0"/>
                      </a:endParaRPr>
                    </a:p>
                  </a:txBody>
                  <a:tcPr/>
                </a:tc>
                <a:tc>
                  <a:txBody>
                    <a:bodyPr/>
                    <a:lstStyle/>
                    <a:p>
                      <a:pPr marL="285750" lvl="0" indent="-285750">
                        <a:lnSpc>
                          <a:spcPct val="150000"/>
                        </a:lnSpc>
                        <a:buFont typeface="Arial" panose="020B0604020202020204" pitchFamily="34" charset="0"/>
                        <a:buChar char="•"/>
                      </a:pPr>
                      <a:r>
                        <a:rPr lang="en-GB" sz="1500" dirty="0"/>
                        <a:t>Finalising current draft of Afera website content style guide</a:t>
                      </a:r>
                    </a:p>
                    <a:p>
                      <a:pPr marL="285750" lvl="0" indent="-285750">
                        <a:lnSpc>
                          <a:spcPct val="150000"/>
                        </a:lnSpc>
                        <a:buFont typeface="Arial" panose="020B0604020202020204" pitchFamily="34" charset="0"/>
                        <a:buChar char="•"/>
                      </a:pPr>
                      <a:r>
                        <a:rPr lang="en-GB" sz="1500" dirty="0"/>
                        <a:t>Input from committees for content calendar</a:t>
                      </a:r>
                    </a:p>
                    <a:p>
                      <a:pPr marL="285750" lvl="0" indent="-285750">
                        <a:lnSpc>
                          <a:spcPct val="150000"/>
                        </a:lnSpc>
                        <a:buFont typeface="Arial" panose="020B0604020202020204" pitchFamily="34" charset="0"/>
                        <a:buChar char="•"/>
                      </a:pPr>
                      <a:r>
                        <a:rPr lang="en-GB" sz="1500" dirty="0"/>
                        <a:t>Draft Afera and Why tape? presentation</a:t>
                      </a:r>
                      <a:endParaRPr lang="en-GB"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95685574"/>
                  </a:ext>
                </a:extLst>
              </a:tr>
              <a:tr h="846094">
                <a:tc>
                  <a:txBody>
                    <a:bodyPr/>
                    <a:lstStyle/>
                    <a:p>
                      <a:r>
                        <a:rPr lang="nl-NL" sz="1600" dirty="0"/>
                        <a:t>Website best </a:t>
                      </a:r>
                      <a:r>
                        <a:rPr lang="nl-NL" sz="1600" dirty="0" err="1"/>
                        <a:t>practice</a:t>
                      </a:r>
                      <a:r>
                        <a:rPr lang="nl-NL" sz="1600" dirty="0"/>
                        <a:t> (</a:t>
                      </a:r>
                      <a:r>
                        <a:rPr lang="nl-NL" sz="1600" dirty="0" err="1"/>
                        <a:t>functionality</a:t>
                      </a:r>
                      <a:r>
                        <a:rPr lang="nl-NL" sz="1600" dirty="0"/>
                        <a:t>, </a:t>
                      </a:r>
                      <a:r>
                        <a:rPr lang="nl-NL" sz="1600" dirty="0" err="1"/>
                        <a:t>usability</a:t>
                      </a:r>
                      <a:r>
                        <a:rPr lang="nl-NL" sz="1600" dirty="0"/>
                        <a:t>, SEO, </a:t>
                      </a:r>
                      <a:r>
                        <a:rPr lang="nl-NL" sz="1600" dirty="0" err="1"/>
                        <a:t>subscribes</a:t>
                      </a:r>
                      <a:r>
                        <a:rPr lang="nl-NL" sz="1600" dirty="0"/>
                        <a:t> &amp; </a:t>
                      </a:r>
                      <a:r>
                        <a:rPr lang="nl-NL" sz="1600" dirty="0" err="1"/>
                        <a:t>emails</a:t>
                      </a:r>
                      <a:r>
                        <a:rPr lang="nl-NL" sz="1600" dirty="0"/>
                        <a:t>, </a:t>
                      </a:r>
                      <a:r>
                        <a:rPr lang="nl-NL" sz="1600" dirty="0" err="1"/>
                        <a:t>KPI’s</a:t>
                      </a:r>
                      <a:r>
                        <a:rPr lang="nl-NL" sz="1600" dirty="0"/>
                        <a:t>)</a:t>
                      </a:r>
                      <a:endParaRPr lang="nl-NL" sz="1600" dirty="0">
                        <a:latin typeface="Arial" panose="020B0604020202020204" pitchFamily="34" charset="0"/>
                        <a:cs typeface="Arial" panose="020B0604020202020204" pitchFamily="34" charset="0"/>
                      </a:endParaRPr>
                    </a:p>
                  </a:txBody>
                  <a:tcPr/>
                </a:tc>
                <a:tc>
                  <a:txBody>
                    <a:bodyPr/>
                    <a:lstStyle/>
                    <a:p>
                      <a:pPr marL="285750" lvl="0" indent="-285750">
                        <a:lnSpc>
                          <a:spcPct val="150000"/>
                        </a:lnSpc>
                        <a:buFont typeface="Arial" panose="020B0604020202020204" pitchFamily="34" charset="0"/>
                        <a:buChar char="•"/>
                      </a:pPr>
                      <a:r>
                        <a:rPr lang="en-GB" sz="1500" dirty="0"/>
                        <a:t>Collect company introductions for ‘find a member’ page</a:t>
                      </a:r>
                    </a:p>
                    <a:p>
                      <a:pPr marL="285750" lvl="0" indent="-285750">
                        <a:lnSpc>
                          <a:spcPct val="150000"/>
                        </a:lnSpc>
                        <a:buFont typeface="Arial" panose="020B0604020202020204" pitchFamily="34" charset="0"/>
                        <a:buChar char="•"/>
                      </a:pPr>
                      <a:r>
                        <a:rPr lang="en-GB" sz="1500" dirty="0"/>
                        <a:t>Investigate auto-creation of meta data (carried forward from Feb)</a:t>
                      </a:r>
                    </a:p>
                    <a:p>
                      <a:pPr marL="285750" lvl="0" indent="-285750">
                        <a:lnSpc>
                          <a:spcPct val="150000"/>
                        </a:lnSpc>
                        <a:buFont typeface="Arial" panose="020B0604020202020204" pitchFamily="34" charset="0"/>
                        <a:buChar char="•"/>
                      </a:pPr>
                      <a:r>
                        <a:rPr lang="en-GB" sz="1500" dirty="0"/>
                        <a:t>Continue optimization &amp; expanding tracking analytics</a:t>
                      </a:r>
                    </a:p>
                    <a:p>
                      <a:pPr marL="285750" lvl="0" indent="-285750">
                        <a:lnSpc>
                          <a:spcPct val="150000"/>
                        </a:lnSpc>
                        <a:buFont typeface="Arial" panose="020B0604020202020204" pitchFamily="34" charset="0"/>
                        <a:buChar char="•"/>
                      </a:pPr>
                      <a:r>
                        <a:rPr lang="en-GB" sz="1500" dirty="0"/>
                        <a:t>Continue SEO for Why tape? section</a:t>
                      </a:r>
                    </a:p>
                    <a:p>
                      <a:pPr marL="285750" lvl="0" indent="-285750">
                        <a:lnSpc>
                          <a:spcPct val="150000"/>
                        </a:lnSpc>
                        <a:buFont typeface="Arial" panose="020B0604020202020204" pitchFamily="34" charset="0"/>
                        <a:buChar char="•"/>
                      </a:pPr>
                      <a:r>
                        <a:rPr lang="en-GB" sz="1500" dirty="0"/>
                        <a:t>Further develop webpages (see cloud based detailed WG action plan)</a:t>
                      </a:r>
                      <a:endParaRPr lang="en-GB" sz="15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5043209"/>
                  </a:ext>
                </a:extLst>
              </a:tr>
              <a:tr h="846094">
                <a:tc>
                  <a:txBody>
                    <a:bodyPr/>
                    <a:lstStyle/>
                    <a:p>
                      <a:r>
                        <a:rPr lang="nl-NL" sz="1600" dirty="0" err="1"/>
                        <a:t>Social</a:t>
                      </a:r>
                      <a:r>
                        <a:rPr lang="nl-NL" sz="1600" dirty="0"/>
                        <a:t> media </a:t>
                      </a:r>
                      <a:r>
                        <a:rPr lang="nl-NL" sz="1600" dirty="0" err="1"/>
                        <a:t>activities</a:t>
                      </a:r>
                      <a:endParaRPr lang="nl-NL" sz="1600" dirty="0">
                        <a:latin typeface="Arial" panose="020B060402020202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500" dirty="0"/>
                        <a:t>Continue to increase visibility of Afera content through marketing  integration plans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500" dirty="0"/>
                        <a:t>EV to take over from LV end of year – transfer in November</a:t>
                      </a:r>
                      <a:endParaRPr lang="en-GB" sz="1500" b="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2857996849"/>
                  </a:ext>
                </a:extLst>
              </a:tr>
              <a:tr h="846094">
                <a:tc>
                  <a:txBody>
                    <a:bodyPr/>
                    <a:lstStyle/>
                    <a:p>
                      <a:r>
                        <a:rPr lang="nl-NL" sz="1600" dirty="0" err="1"/>
                        <a:t>Other</a:t>
                      </a:r>
                      <a:endParaRPr lang="nl-NL" sz="16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nl-NL" sz="1500" dirty="0" err="1"/>
                        <a:t>Awaiting</a:t>
                      </a:r>
                      <a:r>
                        <a:rPr lang="nl-NL" sz="1500" dirty="0"/>
                        <a:t> new </a:t>
                      </a:r>
                      <a:r>
                        <a:rPr lang="nl-NL" sz="1500" dirty="0" err="1"/>
                        <a:t>strategy</a:t>
                      </a:r>
                      <a:r>
                        <a:rPr lang="nl-NL" sz="1500" dirty="0"/>
                        <a:t>/</a:t>
                      </a:r>
                      <a:r>
                        <a:rPr lang="nl-NL" sz="1500" dirty="0" err="1"/>
                        <a:t>structure</a:t>
                      </a:r>
                      <a:r>
                        <a:rPr lang="nl-NL" sz="1500" dirty="0"/>
                        <a:t> Afera (next call </a:t>
                      </a:r>
                      <a:r>
                        <a:rPr lang="nl-NL" sz="1500" dirty="0" err="1"/>
                        <a:t>scheduled</a:t>
                      </a:r>
                      <a:r>
                        <a:rPr lang="nl-NL" sz="1500" dirty="0"/>
                        <a:t> 30 </a:t>
                      </a:r>
                      <a:r>
                        <a:rPr lang="nl-NL" sz="1500" dirty="0" err="1"/>
                        <a:t>Oct</a:t>
                      </a:r>
                      <a:r>
                        <a:rPr lang="nl-NL" sz="1500" dirty="0"/>
                        <a:t>)</a:t>
                      </a:r>
                    </a:p>
                    <a:p>
                      <a:pPr marL="285750" indent="-285750">
                        <a:buFont typeface="Arial" panose="020B0604020202020204" pitchFamily="34" charset="0"/>
                        <a:buChar char="•"/>
                      </a:pPr>
                      <a:r>
                        <a:rPr lang="nl-NL" sz="1500" dirty="0" err="1"/>
                        <a:t>Further</a:t>
                      </a:r>
                      <a:r>
                        <a:rPr lang="nl-NL" sz="1500" dirty="0"/>
                        <a:t> </a:t>
                      </a:r>
                      <a:r>
                        <a:rPr lang="nl-NL" sz="1500" dirty="0" err="1"/>
                        <a:t>build</a:t>
                      </a:r>
                      <a:r>
                        <a:rPr lang="nl-NL" sz="1500" dirty="0"/>
                        <a:t> database of MARCOM </a:t>
                      </a:r>
                      <a:r>
                        <a:rPr lang="nl-NL" sz="1500" dirty="0" err="1"/>
                        <a:t>contacts</a:t>
                      </a:r>
                      <a:r>
                        <a:rPr lang="nl-NL" sz="1500" dirty="0"/>
                        <a:t> member companies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t>Research: Could a feedback and discussion board be created for test method development on the Global Tape Forum website?</a:t>
                      </a:r>
                      <a:endParaRPr lang="nl-NL" sz="15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50672131"/>
                  </a:ext>
                </a:extLst>
              </a:tr>
            </a:tbl>
          </a:graphicData>
        </a:graphic>
      </p:graphicFrame>
    </p:spTree>
    <p:extLst>
      <p:ext uri="{BB962C8B-B14F-4D97-AF65-F5344CB8AC3E}">
        <p14:creationId xmlns:p14="http://schemas.microsoft.com/office/powerpoint/2010/main" val="169877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Annual Conference 2018</a:t>
            </a:r>
            <a:endParaRPr lang="en-US" dirty="0"/>
          </a:p>
        </p:txBody>
      </p:sp>
      <p:sp>
        <p:nvSpPr>
          <p:cNvPr id="4" name="Date Placeholder 3"/>
          <p:cNvSpPr>
            <a:spLocks noGrp="1"/>
          </p:cNvSpPr>
          <p:nvPr>
            <p:ph type="dt" sz="half" idx="10"/>
          </p:nvPr>
        </p:nvSpPr>
        <p:spPr/>
        <p:txBody>
          <a:bodyPr/>
          <a:lstStyle/>
          <a:p>
            <a:pPr>
              <a:defRPr/>
            </a:pPr>
            <a:r>
              <a:rPr lang="nl-NL" dirty="0"/>
              <a:t>2-5 </a:t>
            </a:r>
            <a:r>
              <a:rPr lang="nl-NL" dirty="0" err="1"/>
              <a:t>October</a:t>
            </a:r>
            <a:r>
              <a:rPr lang="nl-NL" dirty="0"/>
              <a:t> 2018</a:t>
            </a:r>
          </a:p>
        </p:txBody>
      </p:sp>
      <p:sp>
        <p:nvSpPr>
          <p:cNvPr id="5" name="Footer Placeholder 4"/>
          <p:cNvSpPr>
            <a:spLocks noGrp="1"/>
          </p:cNvSpPr>
          <p:nvPr>
            <p:ph type="ftr" sz="quarter" idx="11"/>
          </p:nvPr>
        </p:nvSpPr>
        <p:spPr/>
        <p:txBody>
          <a:bodyPr/>
          <a:lstStyle/>
          <a:p>
            <a:pPr>
              <a:defRPr/>
            </a:pPr>
            <a:r>
              <a:rPr lang="nl-NL" dirty="0"/>
              <a:t>Afera Annual Conference, Athens</a:t>
            </a:r>
          </a:p>
        </p:txBody>
      </p:sp>
      <p:sp>
        <p:nvSpPr>
          <p:cNvPr id="17" name="Content Placeholder 2">
            <a:extLst>
              <a:ext uri="{FF2B5EF4-FFF2-40B4-BE49-F238E27FC236}">
                <a16:creationId xmlns:a16="http://schemas.microsoft.com/office/drawing/2014/main" id="{C02827B3-E418-4FF4-9D30-0BC08CC24821}"/>
              </a:ext>
            </a:extLst>
          </p:cNvPr>
          <p:cNvSpPr>
            <a:spLocks noGrp="1"/>
          </p:cNvSpPr>
          <p:nvPr>
            <p:ph idx="1"/>
          </p:nvPr>
        </p:nvSpPr>
        <p:spPr>
          <a:xfrm>
            <a:off x="1104900" y="1616075"/>
            <a:ext cx="6934200" cy="4114800"/>
          </a:xfrm>
        </p:spPr>
        <p:txBody>
          <a:bodyPr/>
          <a:lstStyle/>
          <a:p>
            <a:r>
              <a:rPr lang="en-US" dirty="0"/>
              <a:t>Most valued event</a:t>
            </a:r>
          </a:p>
          <a:p>
            <a:pPr lvl="1">
              <a:buFont typeface="Wingdings" pitchFamily="2" charset="2"/>
              <a:buChar char="Ø"/>
            </a:pPr>
            <a:r>
              <a:rPr lang="en-US" dirty="0"/>
              <a:t>Strong content</a:t>
            </a:r>
          </a:p>
          <a:p>
            <a:pPr marL="457200" lvl="1" indent="0">
              <a:buNone/>
            </a:pPr>
            <a:endParaRPr lang="en-US" dirty="0"/>
          </a:p>
          <a:p>
            <a:pPr lvl="1">
              <a:buFont typeface="Wingdings" pitchFamily="2" charset="2"/>
              <a:buChar char="Ø"/>
            </a:pPr>
            <a:r>
              <a:rPr lang="en-US" dirty="0"/>
              <a:t>Tape – Olympics</a:t>
            </a:r>
          </a:p>
          <a:p>
            <a:pPr lvl="1">
              <a:buFont typeface="Wingdings" pitchFamily="2" charset="2"/>
              <a:buChar char="Ø"/>
            </a:pPr>
            <a:endParaRPr lang="en-US" dirty="0"/>
          </a:p>
          <a:p>
            <a:pPr marL="457200" lvl="1" indent="0">
              <a:buNone/>
            </a:pPr>
            <a:endParaRPr lang="en-US" dirty="0"/>
          </a:p>
        </p:txBody>
      </p:sp>
      <p:pic>
        <p:nvPicPr>
          <p:cNvPr id="18" name="Picture 17">
            <a:extLst>
              <a:ext uri="{FF2B5EF4-FFF2-40B4-BE49-F238E27FC236}">
                <a16:creationId xmlns:a16="http://schemas.microsoft.com/office/drawing/2014/main" id="{5C5C22F9-B394-47C6-A92C-C4B4FDEA9B8E}"/>
              </a:ext>
            </a:extLst>
          </p:cNvPr>
          <p:cNvPicPr>
            <a:picLocks noChangeAspect="1"/>
          </p:cNvPicPr>
          <p:nvPr/>
        </p:nvPicPr>
        <p:blipFill rotWithShape="1">
          <a:blip r:embed="rId2"/>
          <a:srcRect l="21000" t="8778" r="17625" b="11333"/>
          <a:stretch/>
        </p:blipFill>
        <p:spPr>
          <a:xfrm>
            <a:off x="4884420" y="3048000"/>
            <a:ext cx="3154680" cy="2309791"/>
          </a:xfrm>
          <a:prstGeom prst="rect">
            <a:avLst/>
          </a:prstGeom>
        </p:spPr>
      </p:pic>
    </p:spTree>
    <p:extLst>
      <p:ext uri="{BB962C8B-B14F-4D97-AF65-F5344CB8AC3E}">
        <p14:creationId xmlns:p14="http://schemas.microsoft.com/office/powerpoint/2010/main" val="143342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Tape - Olympics</a:t>
            </a:r>
            <a:endParaRPr lang="en-US" dirty="0"/>
          </a:p>
        </p:txBody>
      </p:sp>
      <p:sp>
        <p:nvSpPr>
          <p:cNvPr id="4" name="Date Placeholder 3"/>
          <p:cNvSpPr>
            <a:spLocks noGrp="1"/>
          </p:cNvSpPr>
          <p:nvPr>
            <p:ph type="dt" sz="half" idx="10"/>
          </p:nvPr>
        </p:nvSpPr>
        <p:spPr/>
        <p:txBody>
          <a:bodyPr/>
          <a:lstStyle/>
          <a:p>
            <a:pPr>
              <a:defRPr/>
            </a:pPr>
            <a:r>
              <a:rPr lang="nl-NL" dirty="0"/>
              <a:t>2-5 </a:t>
            </a:r>
            <a:r>
              <a:rPr lang="nl-NL" dirty="0" err="1"/>
              <a:t>October</a:t>
            </a:r>
            <a:r>
              <a:rPr lang="nl-NL" dirty="0"/>
              <a:t> 2018</a:t>
            </a:r>
          </a:p>
        </p:txBody>
      </p:sp>
      <p:sp>
        <p:nvSpPr>
          <p:cNvPr id="5" name="Footer Placeholder 4"/>
          <p:cNvSpPr>
            <a:spLocks noGrp="1"/>
          </p:cNvSpPr>
          <p:nvPr>
            <p:ph type="ftr" sz="quarter" idx="11"/>
          </p:nvPr>
        </p:nvSpPr>
        <p:spPr/>
        <p:txBody>
          <a:bodyPr/>
          <a:lstStyle/>
          <a:p>
            <a:pPr>
              <a:defRPr/>
            </a:pPr>
            <a:r>
              <a:rPr lang="nl-NL" dirty="0"/>
              <a:t>Afera Annual Conference, Athens</a:t>
            </a:r>
          </a:p>
        </p:txBody>
      </p:sp>
      <p:pic>
        <p:nvPicPr>
          <p:cNvPr id="7" name="Picture 6">
            <a:extLst>
              <a:ext uri="{FF2B5EF4-FFF2-40B4-BE49-F238E27FC236}">
                <a16:creationId xmlns:a16="http://schemas.microsoft.com/office/drawing/2014/main" id="{06BB3F7F-0328-4D5B-80CF-995C01E0252B}"/>
              </a:ext>
            </a:extLst>
          </p:cNvPr>
          <p:cNvPicPr>
            <a:picLocks noChangeAspect="1"/>
          </p:cNvPicPr>
          <p:nvPr/>
        </p:nvPicPr>
        <p:blipFill>
          <a:blip r:embed="rId2"/>
          <a:stretch>
            <a:fillRect/>
          </a:stretch>
        </p:blipFill>
        <p:spPr>
          <a:xfrm>
            <a:off x="1600200" y="1295400"/>
            <a:ext cx="6476999" cy="4958122"/>
          </a:xfrm>
          <a:prstGeom prst="rect">
            <a:avLst/>
          </a:prstGeom>
        </p:spPr>
      </p:pic>
    </p:spTree>
    <p:extLst>
      <p:ext uri="{BB962C8B-B14F-4D97-AF65-F5344CB8AC3E}">
        <p14:creationId xmlns:p14="http://schemas.microsoft.com/office/powerpoint/2010/main" val="47965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914400" y="609600"/>
            <a:ext cx="7467600" cy="2590800"/>
          </a:xfrm>
          <a:prstGeom prst="rect">
            <a:avLst/>
          </a:prstGeom>
          <a:noFill/>
          <a:ln w="9525">
            <a:noFill/>
            <a:miter lim="800000"/>
            <a:headEnd/>
            <a:tailEnd/>
          </a:ln>
        </p:spPr>
        <p:txBody>
          <a:bodyPr anchor="ctr"/>
          <a:lstStyle/>
          <a:p>
            <a:pPr algn="ctr"/>
            <a:r>
              <a:rPr lang="en-GB" b="1" dirty="0">
                <a:solidFill>
                  <a:schemeClr val="accent4">
                    <a:lumMod val="75000"/>
                    <a:lumOff val="25000"/>
                  </a:schemeClr>
                </a:solidFill>
              </a:rPr>
              <a:t>Afera</a:t>
            </a:r>
            <a:br>
              <a:rPr lang="en-GB" b="1" dirty="0">
                <a:solidFill>
                  <a:schemeClr val="accent4">
                    <a:lumMod val="75000"/>
                    <a:lumOff val="25000"/>
                  </a:schemeClr>
                </a:solidFill>
              </a:rPr>
            </a:br>
            <a:r>
              <a:rPr lang="en-GB" b="1" dirty="0">
                <a:solidFill>
                  <a:schemeClr val="accent4">
                    <a:lumMod val="75000"/>
                    <a:lumOff val="25000"/>
                  </a:schemeClr>
                </a:solidFill>
              </a:rPr>
              <a:t> Technical Committee </a:t>
            </a:r>
          </a:p>
          <a:p>
            <a:pPr algn="ctr"/>
            <a:r>
              <a:rPr lang="en-GB" b="1" dirty="0">
                <a:solidFill>
                  <a:schemeClr val="accent4">
                    <a:lumMod val="75000"/>
                    <a:lumOff val="25000"/>
                  </a:schemeClr>
                </a:solidFill>
              </a:rPr>
              <a:t>General Report 2018</a:t>
            </a:r>
            <a:br>
              <a:rPr lang="en-GB" b="1" dirty="0">
                <a:solidFill>
                  <a:schemeClr val="accent4">
                    <a:lumMod val="75000"/>
                    <a:lumOff val="25000"/>
                  </a:schemeClr>
                </a:solidFill>
              </a:rPr>
            </a:br>
            <a:r>
              <a:rPr lang="en-GB" b="1" dirty="0">
                <a:solidFill>
                  <a:schemeClr val="accent4">
                    <a:lumMod val="75000"/>
                    <a:lumOff val="25000"/>
                  </a:schemeClr>
                </a:solidFill>
              </a:rPr>
              <a:t>Plans 2019</a:t>
            </a:r>
            <a:endParaRPr lang="nl-NL" dirty="0">
              <a:solidFill>
                <a:schemeClr val="accent4">
                  <a:lumMod val="75000"/>
                  <a:lumOff val="25000"/>
                </a:schemeClr>
              </a:solidFill>
            </a:endParaRPr>
          </a:p>
        </p:txBody>
      </p:sp>
      <p:sp>
        <p:nvSpPr>
          <p:cNvPr id="11270" name="Rectangle 3"/>
          <p:cNvSpPr>
            <a:spLocks noChangeArrowheads="1"/>
          </p:cNvSpPr>
          <p:nvPr/>
        </p:nvSpPr>
        <p:spPr bwMode="auto">
          <a:xfrm>
            <a:off x="685800" y="3124200"/>
            <a:ext cx="8001000" cy="1752600"/>
          </a:xfrm>
          <a:prstGeom prst="rect">
            <a:avLst/>
          </a:prstGeom>
          <a:noFill/>
          <a:ln w="9525">
            <a:noFill/>
            <a:miter lim="800000"/>
            <a:headEnd/>
            <a:tailEnd/>
          </a:ln>
        </p:spPr>
        <p:txBody>
          <a:bodyPr/>
          <a:lstStyle/>
          <a:p>
            <a:pPr algn="ctr">
              <a:spcBef>
                <a:spcPct val="20000"/>
              </a:spcBef>
            </a:pPr>
            <a:r>
              <a:rPr lang="en-GB" sz="2000" b="1" dirty="0">
                <a:solidFill>
                  <a:schemeClr val="accent4">
                    <a:lumMod val="75000"/>
                    <a:lumOff val="25000"/>
                  </a:schemeClr>
                </a:solidFill>
              </a:rPr>
              <a:t>By outgoing Chairman Evert Smit</a:t>
            </a:r>
          </a:p>
          <a:p>
            <a:pPr algn="ctr">
              <a:spcBef>
                <a:spcPct val="20000"/>
              </a:spcBef>
            </a:pPr>
            <a:r>
              <a:rPr lang="de-DE" sz="2000" b="1" dirty="0">
                <a:solidFill>
                  <a:schemeClr val="accent4">
                    <a:lumMod val="75000"/>
                    <a:lumOff val="25000"/>
                  </a:schemeClr>
                </a:solidFill>
              </a:rPr>
              <a:t>Next Chairman: Reinhard Storbeck</a:t>
            </a:r>
            <a:endParaRPr lang="en-GB" sz="2000" b="1" dirty="0">
              <a:solidFill>
                <a:schemeClr val="accent4">
                  <a:lumMod val="75000"/>
                  <a:lumOff val="25000"/>
                </a:schemeClr>
              </a:solidFill>
            </a:endParaRPr>
          </a:p>
          <a:p>
            <a:pPr algn="ctr">
              <a:spcBef>
                <a:spcPct val="20000"/>
              </a:spcBef>
            </a:pPr>
            <a:endParaRPr lang="en-GB" sz="1800" dirty="0"/>
          </a:p>
        </p:txBody>
      </p:sp>
      <p:pic>
        <p:nvPicPr>
          <p:cNvPr id="6146" name="Picture 2"/>
          <p:cNvPicPr>
            <a:picLocks noChangeAspect="1" noChangeArrowheads="1"/>
          </p:cNvPicPr>
          <p:nvPr/>
        </p:nvPicPr>
        <p:blipFill>
          <a:blip r:embed="rId3" cstate="print"/>
          <a:srcRect/>
          <a:stretch>
            <a:fillRect/>
          </a:stretch>
        </p:blipFill>
        <p:spPr bwMode="auto">
          <a:xfrm>
            <a:off x="1524000" y="3962400"/>
            <a:ext cx="6217316" cy="2173794"/>
          </a:xfrm>
          <a:prstGeom prst="rect">
            <a:avLst/>
          </a:prstGeom>
          <a:noFill/>
          <a:ln w="9525">
            <a:noFill/>
            <a:miter lim="800000"/>
            <a:headEnd/>
            <a:tailEnd/>
          </a:ln>
          <a:effectLst/>
        </p:spPr>
      </p:pic>
    </p:spTree>
    <p:extLst>
      <p:ext uri="{BB962C8B-B14F-4D97-AF65-F5344CB8AC3E}">
        <p14:creationId xmlns:p14="http://schemas.microsoft.com/office/powerpoint/2010/main" val="99374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solidFill>
                  <a:schemeClr val="accent4">
                    <a:lumMod val="75000"/>
                    <a:lumOff val="25000"/>
                  </a:schemeClr>
                </a:solidFill>
              </a:rPr>
              <a:t>2018 achievements, actions forward</a:t>
            </a:r>
            <a:endParaRPr lang="en-GB" sz="2800" dirty="0">
              <a:solidFill>
                <a:schemeClr val="accent4">
                  <a:lumMod val="75000"/>
                  <a:lumOff val="25000"/>
                </a:schemeClr>
              </a:solidFill>
            </a:endParaRPr>
          </a:p>
        </p:txBody>
      </p:sp>
      <p:sp>
        <p:nvSpPr>
          <p:cNvPr id="3" name="Inhaltsplatzhalter 2"/>
          <p:cNvSpPr>
            <a:spLocks noGrp="1"/>
          </p:cNvSpPr>
          <p:nvPr>
            <p:ph idx="1"/>
          </p:nvPr>
        </p:nvSpPr>
        <p:spPr>
          <a:xfrm>
            <a:off x="1475656" y="1196752"/>
            <a:ext cx="6934200" cy="4114800"/>
          </a:xfrm>
        </p:spPr>
        <p:txBody>
          <a:bodyPr/>
          <a:lstStyle/>
          <a:p>
            <a:pPr>
              <a:buNone/>
            </a:pPr>
            <a:endParaRPr lang="de-DE" sz="2400" dirty="0"/>
          </a:p>
          <a:p>
            <a:r>
              <a:rPr lang="de-DE" sz="2400" dirty="0"/>
              <a:t>Working </a:t>
            </a:r>
            <a:r>
              <a:rPr lang="de-DE" sz="2400" dirty="0" err="1"/>
              <a:t>groups</a:t>
            </a:r>
            <a:endParaRPr lang="de-DE" sz="2400" dirty="0"/>
          </a:p>
          <a:p>
            <a:pPr lvl="1"/>
            <a:r>
              <a:rPr lang="de-DE" sz="2000" dirty="0" err="1"/>
              <a:t>Strategy</a:t>
            </a:r>
            <a:r>
              <a:rPr lang="de-DE" sz="2000" dirty="0"/>
              <a:t> </a:t>
            </a:r>
            <a:r>
              <a:rPr lang="de-DE" sz="2000" dirty="0" err="1"/>
              <a:t>for</a:t>
            </a:r>
            <a:r>
              <a:rPr lang="de-DE" sz="2000" dirty="0"/>
              <a:t> </a:t>
            </a:r>
            <a:r>
              <a:rPr lang="de-DE" sz="2000" dirty="0" err="1"/>
              <a:t>more</a:t>
            </a:r>
            <a:r>
              <a:rPr lang="de-DE" sz="2000" dirty="0"/>
              <a:t> </a:t>
            </a:r>
            <a:r>
              <a:rPr lang="de-DE" sz="2000" dirty="0" err="1"/>
              <a:t>active</a:t>
            </a:r>
            <a:r>
              <a:rPr lang="de-DE" sz="2000" dirty="0"/>
              <a:t> </a:t>
            </a:r>
            <a:r>
              <a:rPr lang="de-DE" sz="2000" dirty="0" err="1"/>
              <a:t>participation</a:t>
            </a:r>
            <a:endParaRPr lang="de-DE" sz="2000" dirty="0"/>
          </a:p>
          <a:p>
            <a:r>
              <a:rPr lang="de-DE" sz="2400" dirty="0"/>
              <a:t>1st Global Adhesive Tape Summit</a:t>
            </a:r>
          </a:p>
          <a:p>
            <a:pPr lvl="1"/>
            <a:r>
              <a:rPr lang="de-DE" sz="2000" dirty="0"/>
              <a:t>Global Tape Forum Mtg</a:t>
            </a:r>
          </a:p>
          <a:p>
            <a:pPr lvl="1"/>
            <a:r>
              <a:rPr lang="de-DE" sz="2000" dirty="0"/>
              <a:t>Global Test Methods Committee Mtg</a:t>
            </a:r>
            <a:endParaRPr lang="de-DE" sz="1400" dirty="0"/>
          </a:p>
          <a:p>
            <a:r>
              <a:rPr lang="de-DE" sz="2400" dirty="0"/>
              <a:t>Test </a:t>
            </a:r>
            <a:r>
              <a:rPr lang="de-DE" sz="2400" dirty="0" err="1"/>
              <a:t>methods</a:t>
            </a:r>
            <a:r>
              <a:rPr lang="de-DE" sz="2400" dirty="0"/>
              <a:t> WG</a:t>
            </a:r>
          </a:p>
          <a:p>
            <a:r>
              <a:rPr lang="de-DE" sz="2400" dirty="0" err="1"/>
              <a:t>Regulatory</a:t>
            </a:r>
            <a:r>
              <a:rPr lang="de-DE" sz="2400" dirty="0"/>
              <a:t> </a:t>
            </a:r>
            <a:r>
              <a:rPr lang="de-DE" sz="2400" dirty="0" err="1"/>
              <a:t>affairs</a:t>
            </a:r>
            <a:r>
              <a:rPr lang="de-DE" sz="2400" dirty="0"/>
              <a:t> WG</a:t>
            </a:r>
          </a:p>
          <a:p>
            <a:r>
              <a:rPr lang="de-DE" sz="2400" dirty="0"/>
              <a:t>Education </a:t>
            </a:r>
            <a:r>
              <a:rPr lang="de-DE" sz="2400" dirty="0" err="1"/>
              <a:t>awareness</a:t>
            </a:r>
            <a:r>
              <a:rPr lang="de-DE" sz="2400" dirty="0"/>
              <a:t> initiative</a:t>
            </a:r>
          </a:p>
          <a:p>
            <a:endParaRPr lang="de-DE" sz="2400" dirty="0"/>
          </a:p>
          <a:p>
            <a:r>
              <a:rPr lang="de-DE" sz="2400" dirty="0"/>
              <a:t>Tape College: </a:t>
            </a:r>
            <a:r>
              <a:rPr lang="de-DE" sz="2400" dirty="0" err="1"/>
              <a:t>Brussels</a:t>
            </a:r>
            <a:r>
              <a:rPr lang="de-DE" sz="2400" dirty="0"/>
              <a:t>, 8-10 April 2019</a:t>
            </a:r>
          </a:p>
          <a:p>
            <a:r>
              <a:rPr lang="de-DE" sz="2400" dirty="0" err="1"/>
              <a:t>Investing</a:t>
            </a:r>
            <a:r>
              <a:rPr lang="de-DE" sz="2400" dirty="0"/>
              <a:t> in </a:t>
            </a:r>
            <a:r>
              <a:rPr lang="de-DE" sz="2400" dirty="0" err="1"/>
              <a:t>professionalisation</a:t>
            </a:r>
            <a:endParaRPr lang="de-DE" sz="2400" dirty="0"/>
          </a:p>
        </p:txBody>
      </p:sp>
      <p:pic>
        <p:nvPicPr>
          <p:cNvPr id="5" name="Picture 2"/>
          <p:cNvPicPr>
            <a:picLocks noChangeAspect="1" noChangeArrowheads="1"/>
          </p:cNvPicPr>
          <p:nvPr/>
        </p:nvPicPr>
        <p:blipFill>
          <a:blip r:embed="rId2"/>
          <a:srcRect/>
          <a:stretch>
            <a:fillRect/>
          </a:stretch>
        </p:blipFill>
        <p:spPr bwMode="auto">
          <a:xfrm>
            <a:off x="6783377" y="3733800"/>
            <a:ext cx="2267490" cy="1600200"/>
          </a:xfrm>
          <a:prstGeom prst="rect">
            <a:avLst/>
          </a:prstGeom>
          <a:noFill/>
          <a:ln w="9525">
            <a:noFill/>
            <a:miter lim="800000"/>
            <a:headEnd/>
            <a:tailEnd/>
          </a:ln>
          <a:effectLst/>
        </p:spPr>
      </p:pic>
    </p:spTree>
    <p:extLst>
      <p:ext uri="{BB962C8B-B14F-4D97-AF65-F5344CB8AC3E}">
        <p14:creationId xmlns:p14="http://schemas.microsoft.com/office/powerpoint/2010/main" val="216536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4">
                    <a:lumMod val="75000"/>
                    <a:lumOff val="25000"/>
                  </a:schemeClr>
                </a:solidFill>
              </a:rPr>
              <a:t>Working groups</a:t>
            </a:r>
            <a:endParaRPr lang="en-US" dirty="0">
              <a:solidFill>
                <a:schemeClr val="accent4">
                  <a:lumMod val="75000"/>
                  <a:lumOff val="25000"/>
                </a:schemeClr>
              </a:solidFill>
            </a:endParaRPr>
          </a:p>
        </p:txBody>
      </p:sp>
      <p:sp>
        <p:nvSpPr>
          <p:cNvPr id="4" name="Date Placeholder 3"/>
          <p:cNvSpPr>
            <a:spLocks noGrp="1"/>
          </p:cNvSpPr>
          <p:nvPr>
            <p:ph type="dt" sz="half" idx="10"/>
          </p:nvPr>
        </p:nvSpPr>
        <p:spPr/>
        <p:txBody>
          <a:bodyPr/>
          <a:lstStyle/>
          <a:p>
            <a:pPr>
              <a:defRPr/>
            </a:pPr>
            <a:r>
              <a:rPr lang="nl-NL"/>
              <a:t>4-7 October 2016</a:t>
            </a:r>
          </a:p>
        </p:txBody>
      </p:sp>
      <p:sp>
        <p:nvSpPr>
          <p:cNvPr id="6" name="Slide Number Placeholder 5"/>
          <p:cNvSpPr>
            <a:spLocks noGrp="1"/>
          </p:cNvSpPr>
          <p:nvPr>
            <p:ph type="sldNum" sz="quarter" idx="12"/>
          </p:nvPr>
        </p:nvSpPr>
        <p:spPr/>
        <p:txBody>
          <a:bodyPr/>
          <a:lstStyle/>
          <a:p>
            <a:pPr>
              <a:defRPr/>
            </a:pPr>
            <a:fld id="{546B823B-4BC1-47D0-BE34-09ECD70EB783}" type="slidenum">
              <a:rPr lang="nl-NL" smtClean="0"/>
              <a:pPr>
                <a:defRPr/>
              </a:pPr>
              <a:t>15</a:t>
            </a:fld>
            <a:endParaRPr lang="nl-NL"/>
          </a:p>
        </p:txBody>
      </p:sp>
      <p:sp>
        <p:nvSpPr>
          <p:cNvPr id="5" name="Rechteck 4"/>
          <p:cNvSpPr/>
          <p:nvPr/>
        </p:nvSpPr>
        <p:spPr bwMode="auto">
          <a:xfrm>
            <a:off x="3810000" y="1981200"/>
            <a:ext cx="381000" cy="152400"/>
          </a:xfrm>
          <a:prstGeom prst="rect">
            <a:avLst/>
          </a:prstGeom>
          <a:solidFill>
            <a:srgbClr val="FF9A3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a:ln>
                <a:noFill/>
              </a:ln>
              <a:solidFill>
                <a:srgbClr val="333399"/>
              </a:solidFill>
              <a:effectLst/>
              <a:latin typeface="Arial" charset="0"/>
            </a:endParaRPr>
          </a:p>
        </p:txBody>
      </p:sp>
      <p:sp>
        <p:nvSpPr>
          <p:cNvPr id="7" name="Rechteck 6"/>
          <p:cNvSpPr/>
          <p:nvPr/>
        </p:nvSpPr>
        <p:spPr bwMode="auto">
          <a:xfrm>
            <a:off x="6096000" y="3657600"/>
            <a:ext cx="533400" cy="152400"/>
          </a:xfrm>
          <a:prstGeom prst="rect">
            <a:avLst/>
          </a:prstGeom>
          <a:solidFill>
            <a:srgbClr val="FF9A3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a:ln>
                <a:noFill/>
              </a:ln>
              <a:solidFill>
                <a:srgbClr val="333399"/>
              </a:solidFill>
              <a:effectLst/>
              <a:latin typeface="Arial" charset="0"/>
            </a:endParaRPr>
          </a:p>
        </p:txBody>
      </p:sp>
      <p:pic>
        <p:nvPicPr>
          <p:cNvPr id="2050" name="Picture 2"/>
          <p:cNvPicPr>
            <a:picLocks noChangeAspect="1" noChangeArrowheads="1"/>
          </p:cNvPicPr>
          <p:nvPr/>
        </p:nvPicPr>
        <p:blipFill>
          <a:blip r:embed="rId2"/>
          <a:srcRect/>
          <a:stretch>
            <a:fillRect/>
          </a:stretch>
        </p:blipFill>
        <p:spPr bwMode="auto">
          <a:xfrm>
            <a:off x="2286000" y="1110342"/>
            <a:ext cx="4724400" cy="5442858"/>
          </a:xfrm>
          <a:prstGeom prst="rect">
            <a:avLst/>
          </a:prstGeom>
          <a:noFill/>
          <a:ln w="9525">
            <a:noFill/>
            <a:miter lim="800000"/>
            <a:headEnd/>
            <a:tailEnd/>
          </a:ln>
          <a:effectLst/>
        </p:spPr>
      </p:pic>
      <p:sp>
        <p:nvSpPr>
          <p:cNvPr id="3" name="Textfeld 2"/>
          <p:cNvSpPr txBox="1"/>
          <p:nvPr/>
        </p:nvSpPr>
        <p:spPr>
          <a:xfrm>
            <a:off x="2819400" y="2133600"/>
            <a:ext cx="1373005" cy="369332"/>
          </a:xfrm>
          <a:prstGeom prst="rect">
            <a:avLst/>
          </a:prstGeom>
          <a:noFill/>
        </p:spPr>
        <p:txBody>
          <a:bodyPr wrap="none" rtlCol="0">
            <a:spAutoFit/>
          </a:bodyPr>
          <a:lstStyle/>
          <a:p>
            <a:r>
              <a:rPr lang="en-US" sz="1800" dirty="0">
                <a:solidFill>
                  <a:srgbClr val="0070C0"/>
                </a:solidFill>
              </a:rPr>
              <a:t>GATS 2018</a:t>
            </a:r>
            <a:endParaRPr lang="en-GB" sz="1800"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solidFill>
                  <a:schemeClr val="accent4">
                    <a:lumMod val="75000"/>
                    <a:lumOff val="25000"/>
                  </a:schemeClr>
                </a:solidFill>
              </a:rPr>
              <a:t>1st Global Adhesive Tape Summit</a:t>
            </a:r>
            <a:endParaRPr lang="en-GB" sz="3200" dirty="0">
              <a:solidFill>
                <a:schemeClr val="accent4">
                  <a:lumMod val="75000"/>
                  <a:lumOff val="25000"/>
                </a:schemeClr>
              </a:solidFill>
            </a:endParaRPr>
          </a:p>
        </p:txBody>
      </p:sp>
      <p:sp>
        <p:nvSpPr>
          <p:cNvPr id="3" name="Inhaltsplatzhalter 2"/>
          <p:cNvSpPr>
            <a:spLocks noGrp="1"/>
          </p:cNvSpPr>
          <p:nvPr>
            <p:ph idx="1"/>
          </p:nvPr>
        </p:nvSpPr>
        <p:spPr>
          <a:xfrm>
            <a:off x="1475656" y="1196752"/>
            <a:ext cx="6934200" cy="4114800"/>
          </a:xfrm>
        </p:spPr>
        <p:txBody>
          <a:bodyPr/>
          <a:lstStyle/>
          <a:p>
            <a:r>
              <a:rPr lang="en-US" sz="2400" dirty="0"/>
              <a:t>Afera’s first truly global tape event</a:t>
            </a:r>
            <a:endParaRPr lang="de-DE" sz="2400" dirty="0"/>
          </a:p>
          <a:p>
            <a:r>
              <a:rPr lang="de-DE" sz="2400" dirty="0"/>
              <a:t>Held 11-15 June 2018, sold-out event hosted at 2 conference hotels</a:t>
            </a:r>
          </a:p>
          <a:p>
            <a:r>
              <a:rPr lang="de-DE" sz="2400" dirty="0"/>
              <a:t>Attended by 230 tape industry delegates</a:t>
            </a:r>
          </a:p>
          <a:p>
            <a:endParaRPr lang="de-DE" sz="2400" dirty="0"/>
          </a:p>
          <a:p>
            <a:endParaRPr lang="de-DE" sz="2400" dirty="0"/>
          </a:p>
          <a:p>
            <a:pPr lvl="2"/>
            <a:endParaRPr lang="de-DE" dirty="0"/>
          </a:p>
          <a:p>
            <a:endParaRPr lang="de-DE" dirty="0"/>
          </a:p>
        </p:txBody>
      </p:sp>
      <p:pic>
        <p:nvPicPr>
          <p:cNvPr id="5" name="Picture 3" descr="Summit 12.jpg"/>
          <p:cNvPicPr>
            <a:picLocks noChangeAspect="1"/>
          </p:cNvPicPr>
          <p:nvPr/>
        </p:nvPicPr>
        <p:blipFill>
          <a:blip r:embed="rId2" cstate="print"/>
          <a:stretch>
            <a:fillRect/>
          </a:stretch>
        </p:blipFill>
        <p:spPr>
          <a:xfrm>
            <a:off x="1981200" y="2972676"/>
            <a:ext cx="5257800" cy="3504324"/>
          </a:xfrm>
          <a:prstGeom prst="rect">
            <a:avLst/>
          </a:prstGeom>
        </p:spPr>
      </p:pic>
      <p:sp>
        <p:nvSpPr>
          <p:cNvPr id="6" name="Inhaltsplatzhalter 2"/>
          <p:cNvSpPr txBox="1">
            <a:spLocks/>
          </p:cNvSpPr>
          <p:nvPr/>
        </p:nvSpPr>
        <p:spPr bwMode="auto">
          <a:xfrm>
            <a:off x="7315200" y="3657600"/>
            <a:ext cx="1752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400">
                <a:solidFill>
                  <a:srgbClr val="333399"/>
                </a:solidFill>
                <a:latin typeface="+mn-lt"/>
              </a:defRPr>
            </a:lvl2pPr>
            <a:lvl3pPr marL="1143000" indent="-228600" algn="l" rtl="0" eaLnBrk="0" fontAlgn="base" hangingPunct="0">
              <a:spcBef>
                <a:spcPct val="20000"/>
              </a:spcBef>
              <a:spcAft>
                <a:spcPct val="0"/>
              </a:spcAft>
              <a:buChar char="•"/>
              <a:defRPr sz="2000">
                <a:solidFill>
                  <a:srgbClr val="333399"/>
                </a:solidFill>
                <a:latin typeface="+mn-lt"/>
              </a:defRPr>
            </a:lvl3pPr>
            <a:lvl4pPr marL="1562100" indent="-228600" algn="l" rtl="0" eaLnBrk="0" fontAlgn="base" hangingPunct="0">
              <a:spcBef>
                <a:spcPct val="20000"/>
              </a:spcBef>
              <a:spcAft>
                <a:spcPct val="0"/>
              </a:spcAft>
              <a:buChar char="–"/>
              <a:defRPr>
                <a:solidFill>
                  <a:srgbClr val="333399"/>
                </a:solidFill>
                <a:latin typeface="+mn-lt"/>
              </a:defRPr>
            </a:lvl4pPr>
            <a:lvl5pPr marL="1981200" indent="-228600" algn="l" rtl="0" eaLnBrk="0" fontAlgn="base" hangingPunct="0">
              <a:spcBef>
                <a:spcPct val="20000"/>
              </a:spcBef>
              <a:spcAft>
                <a:spcPct val="0"/>
              </a:spcAft>
              <a:buChar char="»"/>
              <a:defRPr sz="1600">
                <a:solidFill>
                  <a:srgbClr val="333399"/>
                </a:solidFill>
                <a:latin typeface="+mn-lt"/>
              </a:defRPr>
            </a:lvl5pPr>
            <a:lvl6pPr marL="2438400" indent="-228600" algn="l" rtl="0" eaLnBrk="0" fontAlgn="base" hangingPunct="0">
              <a:spcBef>
                <a:spcPct val="20000"/>
              </a:spcBef>
              <a:spcAft>
                <a:spcPct val="0"/>
              </a:spcAft>
              <a:buChar char="»"/>
              <a:defRPr sz="1600">
                <a:solidFill>
                  <a:srgbClr val="333399"/>
                </a:solidFill>
                <a:latin typeface="+mn-lt"/>
              </a:defRPr>
            </a:lvl6pPr>
            <a:lvl7pPr marL="2895600" indent="-228600" algn="l" rtl="0" eaLnBrk="0" fontAlgn="base" hangingPunct="0">
              <a:spcBef>
                <a:spcPct val="20000"/>
              </a:spcBef>
              <a:spcAft>
                <a:spcPct val="0"/>
              </a:spcAft>
              <a:buChar char="»"/>
              <a:defRPr sz="1600">
                <a:solidFill>
                  <a:srgbClr val="333399"/>
                </a:solidFill>
                <a:latin typeface="+mn-lt"/>
              </a:defRPr>
            </a:lvl7pPr>
            <a:lvl8pPr marL="3352800" indent="-228600" algn="l" rtl="0" eaLnBrk="0" fontAlgn="base" hangingPunct="0">
              <a:spcBef>
                <a:spcPct val="20000"/>
              </a:spcBef>
              <a:spcAft>
                <a:spcPct val="0"/>
              </a:spcAft>
              <a:buChar char="»"/>
              <a:defRPr sz="1600">
                <a:solidFill>
                  <a:srgbClr val="333399"/>
                </a:solidFill>
                <a:latin typeface="+mn-lt"/>
              </a:defRPr>
            </a:lvl8pPr>
            <a:lvl9pPr marL="3810000" indent="-228600" algn="l" rtl="0" eaLnBrk="0" fontAlgn="base" hangingPunct="0">
              <a:spcBef>
                <a:spcPct val="20000"/>
              </a:spcBef>
              <a:spcAft>
                <a:spcPct val="0"/>
              </a:spcAft>
              <a:buChar char="»"/>
              <a:defRPr sz="1600">
                <a:solidFill>
                  <a:srgbClr val="333399"/>
                </a:solidFill>
                <a:latin typeface="+mn-lt"/>
              </a:defRPr>
            </a:lvl9pPr>
          </a:lstStyle>
          <a:p>
            <a:pPr marL="0" indent="0">
              <a:buNone/>
            </a:pPr>
            <a:r>
              <a:rPr lang="en-US" sz="2400" dirty="0"/>
              <a:t>Next event: Osaka, Japan, 2020</a:t>
            </a:r>
            <a:endParaRPr lang="de-DE" sz="2400" dirty="0"/>
          </a:p>
          <a:p>
            <a:pPr marL="0" indent="0">
              <a:buNone/>
            </a:pPr>
            <a:endParaRPr lang="de-DE" sz="2400" dirty="0"/>
          </a:p>
          <a:p>
            <a:pPr marL="0" indent="0">
              <a:buNone/>
            </a:pPr>
            <a:endParaRPr lang="de-DE" sz="2400" dirty="0"/>
          </a:p>
          <a:p>
            <a:pPr marL="914400" lvl="2" indent="0">
              <a:buNone/>
            </a:pPr>
            <a:endParaRPr lang="de-DE" dirty="0"/>
          </a:p>
          <a:p>
            <a:pPr marL="0" indent="0">
              <a:buNone/>
            </a:pPr>
            <a:endParaRPr lang="de-DE" dirty="0"/>
          </a:p>
        </p:txBody>
      </p:sp>
    </p:spTree>
    <p:extLst>
      <p:ext uri="{BB962C8B-B14F-4D97-AF65-F5344CB8AC3E}">
        <p14:creationId xmlns:p14="http://schemas.microsoft.com/office/powerpoint/2010/main" val="216536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solidFill>
                  <a:schemeClr val="accent4">
                    <a:lumMod val="75000"/>
                    <a:lumOff val="25000"/>
                  </a:schemeClr>
                </a:solidFill>
              </a:rPr>
              <a:t>1st Global Adhesive Tape Summit</a:t>
            </a:r>
            <a:endParaRPr lang="en-GB" sz="3200" dirty="0">
              <a:solidFill>
                <a:schemeClr val="accent4">
                  <a:lumMod val="75000"/>
                  <a:lumOff val="25000"/>
                </a:schemeClr>
              </a:solidFill>
            </a:endParaRPr>
          </a:p>
        </p:txBody>
      </p:sp>
      <p:sp>
        <p:nvSpPr>
          <p:cNvPr id="3" name="Inhaltsplatzhalter 2"/>
          <p:cNvSpPr>
            <a:spLocks noGrp="1"/>
          </p:cNvSpPr>
          <p:nvPr>
            <p:ph idx="1"/>
          </p:nvPr>
        </p:nvSpPr>
        <p:spPr>
          <a:xfrm>
            <a:off x="1475656" y="1196752"/>
            <a:ext cx="6934200" cy="4114800"/>
          </a:xfrm>
        </p:spPr>
        <p:txBody>
          <a:bodyPr/>
          <a:lstStyle/>
          <a:p>
            <a:r>
              <a:rPr lang="en-US" sz="2400" dirty="0"/>
              <a:t>Company visit of Neenah Gessner GmbH </a:t>
            </a:r>
          </a:p>
          <a:p>
            <a:pPr>
              <a:buNone/>
            </a:pPr>
            <a:r>
              <a:rPr lang="en-US" sz="2400" dirty="0"/>
              <a:t>	in Bruckmühl</a:t>
            </a:r>
          </a:p>
          <a:p>
            <a:endParaRPr lang="de-DE" sz="2400" dirty="0"/>
          </a:p>
          <a:p>
            <a:endParaRPr lang="de-DE" sz="2400" dirty="0"/>
          </a:p>
          <a:p>
            <a:pPr lvl="2"/>
            <a:endParaRPr lang="de-DE" dirty="0"/>
          </a:p>
          <a:p>
            <a:endParaRPr lang="de-DE" dirty="0"/>
          </a:p>
        </p:txBody>
      </p:sp>
      <p:pic>
        <p:nvPicPr>
          <p:cNvPr id="6" name="Picture 5" descr="D:\Documents\Global Adhesive Tape Summit\Photos\Summit 23.JPG"/>
          <p:cNvPicPr>
            <a:picLocks noChangeAspect="1"/>
          </p:cNvPicPr>
          <p:nvPr/>
        </p:nvPicPr>
        <p:blipFill>
          <a:blip r:embed="rId2" cstate="print"/>
          <a:srcRect/>
          <a:stretch>
            <a:fillRect/>
          </a:stretch>
        </p:blipFill>
        <p:spPr bwMode="auto">
          <a:xfrm>
            <a:off x="1676400" y="2057400"/>
            <a:ext cx="5845658" cy="4365648"/>
          </a:xfrm>
          <a:prstGeom prst="rect">
            <a:avLst/>
          </a:prstGeom>
          <a:noFill/>
          <a:ln w="9525">
            <a:noFill/>
            <a:miter lim="800000"/>
            <a:headEnd/>
            <a:tailEnd/>
          </a:ln>
        </p:spPr>
      </p:pic>
    </p:spTree>
    <p:extLst>
      <p:ext uri="{BB962C8B-B14F-4D97-AF65-F5344CB8AC3E}">
        <p14:creationId xmlns:p14="http://schemas.microsoft.com/office/powerpoint/2010/main" val="216536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4">
                    <a:lumMod val="75000"/>
                    <a:lumOff val="25000"/>
                  </a:schemeClr>
                </a:solidFill>
              </a:rPr>
              <a:t>Test </a:t>
            </a:r>
            <a:r>
              <a:rPr lang="de-DE" dirty="0" err="1">
                <a:solidFill>
                  <a:schemeClr val="accent4">
                    <a:lumMod val="75000"/>
                    <a:lumOff val="25000"/>
                  </a:schemeClr>
                </a:solidFill>
              </a:rPr>
              <a:t>methods</a:t>
            </a:r>
            <a:endParaRPr lang="en-GB" dirty="0">
              <a:solidFill>
                <a:schemeClr val="accent4">
                  <a:lumMod val="75000"/>
                  <a:lumOff val="25000"/>
                </a:schemeClr>
              </a:solidFill>
            </a:endParaRPr>
          </a:p>
        </p:txBody>
      </p:sp>
      <p:sp>
        <p:nvSpPr>
          <p:cNvPr id="3" name="Inhaltsplatzhalter 2"/>
          <p:cNvSpPr>
            <a:spLocks noGrp="1"/>
          </p:cNvSpPr>
          <p:nvPr>
            <p:ph idx="1"/>
          </p:nvPr>
        </p:nvSpPr>
        <p:spPr>
          <a:xfrm>
            <a:off x="914400" y="1196752"/>
            <a:ext cx="7495456" cy="4823048"/>
          </a:xfrm>
        </p:spPr>
        <p:txBody>
          <a:bodyPr/>
          <a:lstStyle/>
          <a:p>
            <a:pPr>
              <a:buNone/>
            </a:pPr>
            <a:r>
              <a:rPr lang="de-DE" sz="2000" dirty="0"/>
              <a:t>	</a:t>
            </a:r>
          </a:p>
          <a:p>
            <a:pPr>
              <a:buNone/>
            </a:pPr>
            <a:endParaRPr lang="de-DE" sz="2000" dirty="0"/>
          </a:p>
          <a:p>
            <a:pPr>
              <a:buNone/>
            </a:pPr>
            <a:r>
              <a:rPr lang="de-DE" dirty="0"/>
              <a:t>Implementation 2019:</a:t>
            </a:r>
          </a:p>
          <a:p>
            <a:pPr>
              <a:buNone/>
            </a:pPr>
            <a:r>
              <a:rPr lang="de-DE" sz="2000" dirty="0"/>
              <a:t>	</a:t>
            </a:r>
          </a:p>
          <a:p>
            <a:pPr>
              <a:buNone/>
            </a:pPr>
            <a:r>
              <a:rPr lang="de-DE" sz="2000" dirty="0"/>
              <a:t>	</a:t>
            </a:r>
            <a:r>
              <a:rPr lang="en-US" sz="2000" dirty="0"/>
              <a:t>Loop Tack TM</a:t>
            </a:r>
          </a:p>
          <a:p>
            <a:pPr>
              <a:buNone/>
            </a:pPr>
            <a:r>
              <a:rPr lang="en-US" sz="2000" dirty="0"/>
              <a:t>	Dynamic Shear/Lap Shear TM (w/PSTC)</a:t>
            </a:r>
          </a:p>
          <a:p>
            <a:pPr>
              <a:buNone/>
            </a:pPr>
            <a:r>
              <a:rPr lang="en-US" sz="2000" dirty="0"/>
              <a:t>	Test Panel Cleaning Study (w/PSTC)</a:t>
            </a:r>
          </a:p>
          <a:p>
            <a:pPr>
              <a:buNone/>
            </a:pPr>
            <a:r>
              <a:rPr lang="en-US" sz="2000" dirty="0"/>
              <a:t>	Methodology of Measurement Uncertainty TM (w/PSTC)</a:t>
            </a:r>
          </a:p>
          <a:p>
            <a:pPr>
              <a:buNone/>
            </a:pPr>
            <a:r>
              <a:rPr lang="en-US" sz="2000" dirty="0"/>
              <a:t>	Peel Adhesion Depending on Test Plate Surface Roughness TM (w/JATMA)</a:t>
            </a:r>
          </a:p>
          <a:p>
            <a:pPr>
              <a:buNone/>
            </a:pPr>
            <a:r>
              <a:rPr lang="en-US" sz="1600" dirty="0"/>
              <a:t>	</a:t>
            </a:r>
          </a:p>
          <a:p>
            <a:pPr>
              <a:buNone/>
            </a:pPr>
            <a:r>
              <a:rPr lang="en-US" sz="1600" dirty="0"/>
              <a:t>	</a:t>
            </a:r>
          </a:p>
          <a:p>
            <a:pPr>
              <a:buNone/>
            </a:pPr>
            <a:r>
              <a:rPr lang="en-US" sz="1600" dirty="0"/>
              <a:t>	</a:t>
            </a:r>
          </a:p>
          <a:p>
            <a:pPr>
              <a:buNone/>
            </a:pPr>
            <a:endParaRPr lang="en-US" sz="1600" dirty="0"/>
          </a:p>
          <a:p>
            <a:pPr>
              <a:buNone/>
            </a:pPr>
            <a:r>
              <a:rPr lang="en-US" sz="1600" dirty="0"/>
              <a:t>	</a:t>
            </a:r>
            <a:endParaRPr lang="de-DE" sz="1600" dirty="0">
              <a:solidFill>
                <a:schemeClr val="bg1">
                  <a:lumMod val="65000"/>
                </a:schemeClr>
              </a:solidFill>
            </a:endParaRPr>
          </a:p>
          <a:p>
            <a:endParaRPr lang="de-DE" sz="1600" dirty="0"/>
          </a:p>
          <a:p>
            <a:pPr lvl="2"/>
            <a:endParaRPr lang="de-DE" sz="1600" dirty="0"/>
          </a:p>
          <a:p>
            <a:endParaRPr lang="de-DE" dirty="0"/>
          </a:p>
        </p:txBody>
      </p:sp>
      <p:pic>
        <p:nvPicPr>
          <p:cNvPr id="212995" name="Picture 3"/>
          <p:cNvPicPr>
            <a:picLocks noChangeAspect="1" noChangeArrowheads="1"/>
          </p:cNvPicPr>
          <p:nvPr/>
        </p:nvPicPr>
        <p:blipFill>
          <a:blip r:embed="rId2"/>
          <a:srcRect/>
          <a:stretch>
            <a:fillRect/>
          </a:stretch>
        </p:blipFill>
        <p:spPr bwMode="auto">
          <a:xfrm>
            <a:off x="5943600" y="1371600"/>
            <a:ext cx="2462492" cy="2286000"/>
          </a:xfrm>
          <a:prstGeom prst="rect">
            <a:avLst/>
          </a:prstGeom>
          <a:noFill/>
          <a:ln w="9525">
            <a:noFill/>
            <a:miter lim="800000"/>
            <a:headEnd/>
            <a:tailEnd/>
          </a:ln>
          <a:effectLst/>
        </p:spPr>
      </p:pic>
      <p:pic>
        <p:nvPicPr>
          <p:cNvPr id="212997" name="Afbeelding 1"/>
          <p:cNvPicPr>
            <a:picLocks noChangeAspect="1" noChangeArrowheads="1"/>
          </p:cNvPicPr>
          <p:nvPr/>
        </p:nvPicPr>
        <p:blipFill>
          <a:blip r:embed="rId3"/>
          <a:srcRect/>
          <a:stretch>
            <a:fillRect/>
          </a:stretch>
        </p:blipFill>
        <p:spPr bwMode="auto">
          <a:xfrm>
            <a:off x="3429000" y="4765956"/>
            <a:ext cx="3308350" cy="1634844"/>
          </a:xfrm>
          <a:prstGeom prst="rect">
            <a:avLst/>
          </a:prstGeom>
          <a:noFill/>
        </p:spPr>
      </p:pic>
    </p:spTree>
    <p:extLst>
      <p:ext uri="{BB962C8B-B14F-4D97-AF65-F5344CB8AC3E}">
        <p14:creationId xmlns:p14="http://schemas.microsoft.com/office/powerpoint/2010/main" val="216536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lumOff val="25000"/>
                  </a:schemeClr>
                </a:solidFill>
              </a:rPr>
              <a:t>Test method manual</a:t>
            </a:r>
          </a:p>
        </p:txBody>
      </p:sp>
      <p:sp>
        <p:nvSpPr>
          <p:cNvPr id="3" name="Content Placeholder 2"/>
          <p:cNvSpPr>
            <a:spLocks noGrp="1"/>
          </p:cNvSpPr>
          <p:nvPr>
            <p:ph idx="1"/>
          </p:nvPr>
        </p:nvSpPr>
        <p:spPr>
          <a:xfrm>
            <a:off x="1524000" y="1295400"/>
            <a:ext cx="6934200" cy="4800600"/>
          </a:xfrm>
        </p:spPr>
        <p:txBody>
          <a:bodyPr/>
          <a:lstStyle/>
          <a:p>
            <a:pPr marL="347472" indent="-347472">
              <a:spcBef>
                <a:spcPts val="672"/>
              </a:spcBef>
              <a:spcAft>
                <a:spcPts val="0"/>
              </a:spcAft>
              <a:buSzPts val="2800"/>
            </a:pPr>
            <a:r>
              <a:rPr lang="en-US" i="1" dirty="0"/>
              <a:t>Afera Test Methods Manual</a:t>
            </a:r>
            <a:r>
              <a:rPr lang="en-US" dirty="0"/>
              <a:t>, 2019 ed.</a:t>
            </a:r>
          </a:p>
          <a:p>
            <a:pPr marL="347472" indent="-347472">
              <a:spcBef>
                <a:spcPts val="672"/>
              </a:spcBef>
              <a:spcAft>
                <a:spcPts val="0"/>
              </a:spcAft>
              <a:buSzPts val="2800"/>
            </a:pPr>
            <a:endParaRPr lang="en-US" dirty="0"/>
          </a:p>
          <a:p>
            <a:pPr marL="347472" indent="-347472">
              <a:spcBef>
                <a:spcPts val="672"/>
              </a:spcBef>
              <a:spcAft>
                <a:spcPts val="0"/>
              </a:spcAft>
              <a:buSzPts val="2800"/>
            </a:pPr>
            <a:endParaRPr lang="en-US" dirty="0"/>
          </a:p>
          <a:p>
            <a:pPr marL="3814572" lvl="8" indent="-347472">
              <a:spcBef>
                <a:spcPts val="672"/>
              </a:spcBef>
              <a:spcAft>
                <a:spcPts val="0"/>
              </a:spcAft>
              <a:buSzPts val="2800"/>
              <a:buFont typeface="Arial" pitchFamily="34" charset="0"/>
              <a:buChar char="•"/>
            </a:pPr>
            <a:r>
              <a:rPr lang="en-US" dirty="0"/>
              <a:t>Needs to be completely revised and edited</a:t>
            </a:r>
          </a:p>
          <a:p>
            <a:pPr marL="3814572" lvl="8" indent="-347472">
              <a:spcBef>
                <a:spcPts val="672"/>
              </a:spcBef>
              <a:spcAft>
                <a:spcPts val="0"/>
              </a:spcAft>
              <a:buSzPts val="2800"/>
              <a:buFont typeface="Arial" pitchFamily="34" charset="0"/>
              <a:buChar char="•"/>
            </a:pPr>
            <a:r>
              <a:rPr lang="en-US" dirty="0"/>
              <a:t>External consultant necessary -</a:t>
            </a:r>
            <a:br>
              <a:rPr lang="en-US" dirty="0"/>
            </a:br>
            <a:r>
              <a:rPr lang="en-US" dirty="0"/>
              <a:t>(Est. 20k Euro)</a:t>
            </a:r>
          </a:p>
          <a:p>
            <a:pPr marL="347472" indent="-347472">
              <a:spcBef>
                <a:spcPts val="672"/>
              </a:spcBef>
              <a:spcAft>
                <a:spcPts val="0"/>
              </a:spcAft>
              <a:buSzPts val="2800"/>
              <a:buNone/>
            </a:pPr>
            <a:r>
              <a:rPr lang="en-US" dirty="0"/>
              <a:t>					</a:t>
            </a:r>
          </a:p>
          <a:p>
            <a:pPr marL="347472" indent="-347472">
              <a:spcBef>
                <a:spcPts val="672"/>
              </a:spcBef>
              <a:spcAft>
                <a:spcPts val="0"/>
              </a:spcAft>
              <a:buSzPts val="2800"/>
              <a:buNone/>
            </a:pPr>
            <a:endParaRPr lang="en-US" dirty="0"/>
          </a:p>
        </p:txBody>
      </p:sp>
      <p:sp>
        <p:nvSpPr>
          <p:cNvPr id="4" name="Date Placeholder 3"/>
          <p:cNvSpPr>
            <a:spLocks noGrp="1"/>
          </p:cNvSpPr>
          <p:nvPr>
            <p:ph type="dt" sz="half" idx="10"/>
          </p:nvPr>
        </p:nvSpPr>
        <p:spPr/>
        <p:txBody>
          <a:bodyPr/>
          <a:lstStyle/>
          <a:p>
            <a:pPr>
              <a:defRPr/>
            </a:pPr>
            <a:r>
              <a:rPr lang="nl-NL" dirty="0"/>
              <a:t>4 October 2018</a:t>
            </a:r>
          </a:p>
        </p:txBody>
      </p:sp>
      <p:sp>
        <p:nvSpPr>
          <p:cNvPr id="6" name="Slide Number Placeholder 5"/>
          <p:cNvSpPr>
            <a:spLocks noGrp="1"/>
          </p:cNvSpPr>
          <p:nvPr>
            <p:ph type="sldNum" sz="quarter" idx="12"/>
          </p:nvPr>
        </p:nvSpPr>
        <p:spPr/>
        <p:txBody>
          <a:bodyPr/>
          <a:lstStyle/>
          <a:p>
            <a:pPr>
              <a:defRPr/>
            </a:pPr>
            <a:fld id="{546B823B-4BC1-47D0-BE34-09ECD70EB783}" type="slidenum">
              <a:rPr lang="nl-NL" smtClean="0"/>
              <a:pPr>
                <a:defRPr/>
              </a:pPr>
              <a:t>19</a:t>
            </a:fld>
            <a:endParaRPr lang="nl-NL"/>
          </a:p>
        </p:txBody>
      </p:sp>
      <p:pic>
        <p:nvPicPr>
          <p:cNvPr id="216066" name="Picture 2"/>
          <p:cNvPicPr>
            <a:picLocks noChangeAspect="1" noChangeArrowheads="1"/>
          </p:cNvPicPr>
          <p:nvPr/>
        </p:nvPicPr>
        <p:blipFill>
          <a:blip r:embed="rId2"/>
          <a:srcRect/>
          <a:stretch>
            <a:fillRect/>
          </a:stretch>
        </p:blipFill>
        <p:spPr bwMode="auto">
          <a:xfrm>
            <a:off x="1828800" y="1981200"/>
            <a:ext cx="3162743" cy="4495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ChangeArrowheads="1"/>
          </p:cNvSpPr>
          <p:nvPr/>
        </p:nvSpPr>
        <p:spPr bwMode="auto">
          <a:xfrm>
            <a:off x="1187450" y="549275"/>
            <a:ext cx="7537256" cy="461665"/>
          </a:xfrm>
          <a:prstGeom prst="rect">
            <a:avLst/>
          </a:prstGeom>
          <a:noFill/>
          <a:ln w="9525">
            <a:noFill/>
            <a:miter lim="800000"/>
            <a:headEnd/>
            <a:tailEnd/>
          </a:ln>
        </p:spPr>
        <p:txBody>
          <a:bodyPr wrap="none">
            <a:spAutoFit/>
          </a:bodyPr>
          <a:lstStyle/>
          <a:p>
            <a:pPr eaLnBrk="1" hangingPunct="1"/>
            <a:r>
              <a:rPr lang="nl-NL" sz="2400" b="1" dirty="0">
                <a:solidFill>
                  <a:schemeClr val="tx2"/>
                </a:solidFill>
                <a:latin typeface="Arial" charset="0"/>
              </a:rPr>
              <a:t>MEMBERS COMPLYING WITH COMPETITION LAW</a:t>
            </a:r>
          </a:p>
        </p:txBody>
      </p:sp>
      <p:sp>
        <p:nvSpPr>
          <p:cNvPr id="6147" name="Rectangle 16"/>
          <p:cNvSpPr>
            <a:spLocks noChangeArrowheads="1"/>
          </p:cNvSpPr>
          <p:nvPr/>
        </p:nvSpPr>
        <p:spPr bwMode="auto">
          <a:xfrm>
            <a:off x="900113" y="1341438"/>
            <a:ext cx="8208962" cy="4524315"/>
          </a:xfrm>
          <a:prstGeom prst="rect">
            <a:avLst/>
          </a:prstGeom>
          <a:noFill/>
          <a:ln w="9525">
            <a:noFill/>
            <a:miter lim="800000"/>
            <a:headEnd/>
            <a:tailEnd/>
          </a:ln>
        </p:spPr>
        <p:txBody>
          <a:bodyPr wrap="square">
            <a:spAutoFit/>
          </a:bodyPr>
          <a:lstStyle/>
          <a:p>
            <a:pPr algn="l" eaLnBrk="1" hangingPunct="1">
              <a:tabLst>
                <a:tab pos="360363" algn="l"/>
              </a:tabLst>
            </a:pPr>
            <a:r>
              <a:rPr lang="en-GB" sz="1800" b="0" dirty="0">
                <a:solidFill>
                  <a:schemeClr val="tx2"/>
                </a:solidFill>
                <a:latin typeface="Arial" charset="0"/>
              </a:rPr>
              <a:t>In order to protect the interests of individuals and member companies, while active within Afera (in the broadest sense), the Competition Law policy should always strictly be followed.</a:t>
            </a:r>
            <a:br>
              <a:rPr lang="en-GB" sz="1800" b="0" dirty="0">
                <a:solidFill>
                  <a:schemeClr val="tx2"/>
                </a:solidFill>
                <a:latin typeface="Arial" charset="0"/>
              </a:rPr>
            </a:br>
            <a:endParaRPr lang="en-GB" sz="1800" b="0" dirty="0">
              <a:solidFill>
                <a:schemeClr val="tx2"/>
              </a:solidFill>
              <a:latin typeface="Arial" charset="0"/>
            </a:endParaRPr>
          </a:p>
          <a:p>
            <a:pPr algn="l" eaLnBrk="1" hangingPunct="1">
              <a:tabLst>
                <a:tab pos="360363" algn="l"/>
              </a:tabLst>
            </a:pPr>
            <a:r>
              <a:rPr lang="en-GB" sz="1800" b="0" dirty="0">
                <a:solidFill>
                  <a:schemeClr val="tx1"/>
                </a:solidFill>
                <a:latin typeface="Arial" charset="0"/>
              </a:rPr>
              <a:t>1)	Do not discuss prices, (including price increases and pricing methods), 	discounts, terms of sale, the refusal to deal with another company, or profit 	margins with any representative of any Afera member company;</a:t>
            </a:r>
          </a:p>
          <a:p>
            <a:pPr algn="l" eaLnBrk="1" hangingPunct="1">
              <a:buFontTx/>
              <a:buAutoNum type="arabicParenR"/>
              <a:tabLst>
                <a:tab pos="360363" algn="l"/>
              </a:tabLst>
            </a:pPr>
            <a:endParaRPr lang="en-GB" sz="1800" b="0" dirty="0">
              <a:solidFill>
                <a:schemeClr val="tx1"/>
              </a:solidFill>
              <a:latin typeface="Arial" charset="0"/>
            </a:endParaRPr>
          </a:p>
          <a:p>
            <a:pPr algn="l" eaLnBrk="1" hangingPunct="1">
              <a:tabLst>
                <a:tab pos="360363" algn="l"/>
              </a:tabLst>
            </a:pPr>
            <a:r>
              <a:rPr lang="en-GB" sz="1800" b="0" dirty="0">
                <a:solidFill>
                  <a:schemeClr val="tx1"/>
                </a:solidFill>
                <a:latin typeface="Arial" charset="0"/>
              </a:rPr>
              <a:t>2</a:t>
            </a:r>
            <a:r>
              <a:rPr lang="nl-NL" sz="1800" b="0" dirty="0">
                <a:solidFill>
                  <a:schemeClr val="tx1"/>
                </a:solidFill>
                <a:latin typeface="Arial" charset="0"/>
              </a:rPr>
              <a:t>)	</a:t>
            </a:r>
            <a:r>
              <a:rPr lang="en-GB" sz="1800" b="0" dirty="0">
                <a:solidFill>
                  <a:schemeClr val="tx1"/>
                </a:solidFill>
                <a:latin typeface="Arial" charset="0"/>
              </a:rPr>
              <a:t>Do not make announcements about your prices or those of</a:t>
            </a:r>
          </a:p>
          <a:p>
            <a:pPr algn="l" eaLnBrk="1" hangingPunct="1">
              <a:tabLst>
                <a:tab pos="360363" algn="l"/>
              </a:tabLst>
            </a:pPr>
            <a:r>
              <a:rPr lang="en-GB" sz="1800" b="0" dirty="0">
                <a:solidFill>
                  <a:schemeClr val="tx1"/>
                </a:solidFill>
                <a:latin typeface="Arial" charset="0"/>
              </a:rPr>
              <a:t>	competitors;</a:t>
            </a:r>
          </a:p>
          <a:p>
            <a:pPr algn="l" eaLnBrk="1" hangingPunct="1">
              <a:tabLst>
                <a:tab pos="360363" algn="l"/>
              </a:tabLst>
            </a:pPr>
            <a:endParaRPr lang="en-GB" sz="1800" b="0" dirty="0">
              <a:solidFill>
                <a:schemeClr val="tx1"/>
              </a:solidFill>
              <a:latin typeface="Arial" charset="0"/>
            </a:endParaRPr>
          </a:p>
          <a:p>
            <a:pPr algn="l" eaLnBrk="1" hangingPunct="1">
              <a:tabLst>
                <a:tab pos="360363" algn="l"/>
              </a:tabLst>
            </a:pPr>
            <a:r>
              <a:rPr lang="en-GB" sz="1800" b="0" dirty="0">
                <a:solidFill>
                  <a:schemeClr val="tx1"/>
                </a:solidFill>
                <a:latin typeface="Arial" charset="0"/>
              </a:rPr>
              <a:t>3</a:t>
            </a:r>
            <a:r>
              <a:rPr lang="nl-NL" sz="1800" b="0" dirty="0">
                <a:solidFill>
                  <a:schemeClr val="tx1"/>
                </a:solidFill>
                <a:latin typeface="Arial" charset="0"/>
              </a:rPr>
              <a:t>)	</a:t>
            </a:r>
            <a:r>
              <a:rPr lang="en-GB" sz="1800" b="0" dirty="0">
                <a:solidFill>
                  <a:schemeClr val="tx1"/>
                </a:solidFill>
                <a:latin typeface="Arial" charset="0"/>
              </a:rPr>
              <a:t>Do not talk about the plans of individual companies (yours or</a:t>
            </a:r>
          </a:p>
          <a:p>
            <a:pPr algn="l" eaLnBrk="1" hangingPunct="1">
              <a:tabLst>
                <a:tab pos="360363" algn="l"/>
              </a:tabLst>
            </a:pPr>
            <a:r>
              <a:rPr lang="en-GB" sz="1800" b="0" dirty="0">
                <a:solidFill>
                  <a:schemeClr val="tx1"/>
                </a:solidFill>
                <a:latin typeface="Arial" charset="0"/>
              </a:rPr>
              <a:t>	competitors’) regarding specific geographic or product markets or</a:t>
            </a:r>
          </a:p>
          <a:p>
            <a:pPr algn="l" eaLnBrk="1" hangingPunct="1">
              <a:tabLst>
                <a:tab pos="360363" algn="l"/>
              </a:tabLst>
            </a:pPr>
            <a:r>
              <a:rPr lang="en-GB" sz="1800" b="0" dirty="0">
                <a:solidFill>
                  <a:schemeClr val="tx1"/>
                </a:solidFill>
                <a:latin typeface="Arial" charset="0"/>
              </a:rPr>
              <a:t>	regarding particular customers;</a:t>
            </a:r>
          </a:p>
          <a:p>
            <a:pPr algn="l" eaLnBrk="1" hangingPunct="1">
              <a:tabLst>
                <a:tab pos="360363" algn="l"/>
              </a:tabLst>
            </a:pPr>
            <a:endParaRPr lang="en-GB" sz="1800" b="0" dirty="0">
              <a:solidFill>
                <a:schemeClr val="tx1"/>
              </a:solidFill>
              <a:latin typeface="Arial" charset="0"/>
            </a:endParaRPr>
          </a:p>
          <a:p>
            <a:pPr algn="l" eaLnBrk="1" hangingPunct="1">
              <a:tabLst>
                <a:tab pos="360363" algn="l"/>
              </a:tabLst>
            </a:pPr>
            <a:r>
              <a:rPr lang="en-GB" sz="1800" b="0" dirty="0">
                <a:solidFill>
                  <a:schemeClr val="tx1"/>
                </a:solidFill>
                <a:latin typeface="Arial" charset="0"/>
              </a:rPr>
              <a:t>4) 	If in doubt consult the Associations’ staff or legal counsel.</a:t>
            </a:r>
            <a:endParaRPr lang="nl-NL" sz="1800" b="0" dirty="0">
              <a:solidFill>
                <a:schemeClr val="tx1"/>
              </a:solidFill>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4">
                    <a:lumMod val="75000"/>
                    <a:lumOff val="25000"/>
                  </a:schemeClr>
                </a:solidFill>
              </a:rPr>
              <a:t>GATS - GTF &amp; GTMC</a:t>
            </a:r>
            <a:endParaRPr lang="en-GB" dirty="0">
              <a:solidFill>
                <a:schemeClr val="accent4">
                  <a:lumMod val="75000"/>
                  <a:lumOff val="25000"/>
                </a:schemeClr>
              </a:solidFill>
            </a:endParaRPr>
          </a:p>
        </p:txBody>
      </p:sp>
      <p:sp>
        <p:nvSpPr>
          <p:cNvPr id="3" name="Inhaltsplatzhalter 2"/>
          <p:cNvSpPr>
            <a:spLocks noGrp="1"/>
          </p:cNvSpPr>
          <p:nvPr>
            <p:ph idx="1"/>
          </p:nvPr>
        </p:nvSpPr>
        <p:spPr>
          <a:xfrm>
            <a:off x="914400" y="1196752"/>
            <a:ext cx="7495456" cy="4823048"/>
          </a:xfrm>
        </p:spPr>
        <p:txBody>
          <a:bodyPr/>
          <a:lstStyle/>
          <a:p>
            <a:pPr>
              <a:buNone/>
            </a:pPr>
            <a:r>
              <a:rPr lang="en-US" sz="2000" dirty="0"/>
              <a:t>Global Tape Forum (GTF) and Global Test Methods Committee</a:t>
            </a:r>
          </a:p>
          <a:p>
            <a:pPr>
              <a:buNone/>
            </a:pPr>
            <a:r>
              <a:rPr lang="en-US" sz="2000" dirty="0"/>
              <a:t>(GTMC) Meetings, 2 June preceding the main GATS lecture </a:t>
            </a:r>
            <a:r>
              <a:rPr lang="en-US" sz="2000" dirty="0" err="1"/>
              <a:t>programme</a:t>
            </a:r>
            <a:endParaRPr lang="en-US" sz="2000" dirty="0"/>
          </a:p>
          <a:p>
            <a:pPr>
              <a:buNone/>
            </a:pPr>
            <a:r>
              <a:rPr lang="en-US" sz="1800" dirty="0"/>
              <a:t>Nearly 30 delegates from the national/regional adhesive tape associations of </a:t>
            </a:r>
          </a:p>
          <a:p>
            <a:pPr lvl="1"/>
            <a:r>
              <a:rPr lang="en-US" sz="1400" dirty="0"/>
              <a:t>Europe (Afera, The European Adhesive Tape Association)</a:t>
            </a:r>
          </a:p>
          <a:p>
            <a:pPr lvl="1"/>
            <a:r>
              <a:rPr lang="en-US" sz="1400" dirty="0"/>
              <a:t>China (CATIA, The China Adhesives and Tape Industry Association)</a:t>
            </a:r>
          </a:p>
          <a:p>
            <a:pPr lvl="1"/>
            <a:r>
              <a:rPr lang="en-US" sz="1400" dirty="0"/>
              <a:t>Taiwan (TAAT, The Taiwan Regional Association of Adhesive Tape Manufacturers)</a:t>
            </a:r>
          </a:p>
          <a:p>
            <a:pPr lvl="1"/>
            <a:r>
              <a:rPr lang="en-US" sz="1400" dirty="0"/>
              <a:t>North America (PSTC, The Pressure Sensitive Tape Council)</a:t>
            </a:r>
          </a:p>
          <a:p>
            <a:pPr lvl="1"/>
            <a:r>
              <a:rPr lang="en-US" sz="1400" dirty="0"/>
              <a:t>Japan (JATMA, The Japanese Adhesive Tapes Manufacturers Association)</a:t>
            </a:r>
          </a:p>
          <a:p>
            <a:pPr lvl="1"/>
            <a:endParaRPr lang="en-US" sz="1800" dirty="0"/>
          </a:p>
          <a:p>
            <a:pPr>
              <a:buNone/>
            </a:pPr>
            <a:r>
              <a:rPr lang="en-US" sz="1800" dirty="0"/>
              <a:t>	</a:t>
            </a:r>
          </a:p>
          <a:p>
            <a:pPr>
              <a:buNone/>
            </a:pPr>
            <a:endParaRPr lang="en-US" sz="1800" dirty="0"/>
          </a:p>
          <a:p>
            <a:pPr>
              <a:buNone/>
            </a:pPr>
            <a:r>
              <a:rPr lang="en-US" sz="1800" dirty="0"/>
              <a:t>	</a:t>
            </a:r>
            <a:endParaRPr lang="de-DE" sz="1800" dirty="0"/>
          </a:p>
          <a:p>
            <a:endParaRPr lang="de-DE" sz="1800" dirty="0"/>
          </a:p>
          <a:p>
            <a:pPr lvl="2"/>
            <a:endParaRPr lang="de-DE" sz="1800" dirty="0"/>
          </a:p>
          <a:p>
            <a:endParaRPr lang="de-DE" dirty="0"/>
          </a:p>
        </p:txBody>
      </p:sp>
      <p:pic>
        <p:nvPicPr>
          <p:cNvPr id="4" name="Picture 3" descr="C:\Users\Bathsheba\AppData\Local\Microsoft\Windows\INetCache\Content.Outlook\VJ1MRGUH\_DSC9656.jpg"/>
          <p:cNvPicPr/>
          <p:nvPr/>
        </p:nvPicPr>
        <p:blipFill>
          <a:blip r:embed="rId2" cstate="print"/>
          <a:srcRect/>
          <a:stretch>
            <a:fillRect/>
          </a:stretch>
        </p:blipFill>
        <p:spPr bwMode="auto">
          <a:xfrm>
            <a:off x="2743200" y="4114800"/>
            <a:ext cx="3673475" cy="2430780"/>
          </a:xfrm>
          <a:prstGeom prst="rect">
            <a:avLst/>
          </a:prstGeom>
          <a:noFill/>
          <a:ln w="9525">
            <a:noFill/>
            <a:miter lim="800000"/>
            <a:headEnd/>
            <a:tailEnd/>
          </a:ln>
        </p:spPr>
      </p:pic>
    </p:spTree>
    <p:extLst>
      <p:ext uri="{BB962C8B-B14F-4D97-AF65-F5344CB8AC3E}">
        <p14:creationId xmlns:p14="http://schemas.microsoft.com/office/powerpoint/2010/main" val="2165367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ocuments\Global Tape Forum (GTF)\Munich 2018\Meeting Photo 2.JPG"/>
          <p:cNvPicPr>
            <a:picLocks noChangeAspect="1"/>
          </p:cNvPicPr>
          <p:nvPr/>
        </p:nvPicPr>
        <p:blipFill>
          <a:blip r:embed="rId2" cstate="print"/>
          <a:srcRect/>
          <a:stretch>
            <a:fillRect/>
          </a:stretch>
        </p:blipFill>
        <p:spPr bwMode="auto">
          <a:xfrm>
            <a:off x="4544291" y="3333988"/>
            <a:ext cx="4218709" cy="3159637"/>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a:solidFill>
                  <a:schemeClr val="accent4">
                    <a:lumMod val="75000"/>
                    <a:lumOff val="25000"/>
                  </a:schemeClr>
                </a:solidFill>
              </a:rPr>
              <a:t>GATS - GTF &amp; GTMC</a:t>
            </a:r>
            <a:endParaRPr lang="en-GB" dirty="0">
              <a:solidFill>
                <a:schemeClr val="accent4">
                  <a:lumMod val="75000"/>
                  <a:lumOff val="25000"/>
                </a:schemeClr>
              </a:solidFill>
            </a:endParaRPr>
          </a:p>
        </p:txBody>
      </p:sp>
      <p:sp>
        <p:nvSpPr>
          <p:cNvPr id="3" name="Inhaltsplatzhalter 2"/>
          <p:cNvSpPr>
            <a:spLocks noGrp="1"/>
          </p:cNvSpPr>
          <p:nvPr>
            <p:ph idx="1"/>
          </p:nvPr>
        </p:nvSpPr>
        <p:spPr>
          <a:xfrm>
            <a:off x="533400" y="1196752"/>
            <a:ext cx="7495456" cy="4823048"/>
          </a:xfrm>
        </p:spPr>
        <p:txBody>
          <a:bodyPr/>
          <a:lstStyle/>
          <a:p>
            <a:pPr marL="0" indent="0">
              <a:buNone/>
            </a:pPr>
            <a:r>
              <a:rPr lang="de-DE" sz="1800" dirty="0"/>
              <a:t>Programme covered</a:t>
            </a:r>
          </a:p>
          <a:p>
            <a:pPr lvl="1"/>
            <a:r>
              <a:rPr lang="de-DE" sz="1400" dirty="0"/>
              <a:t>Developing and officialising TMs and guidelines</a:t>
            </a:r>
          </a:p>
          <a:p>
            <a:pPr lvl="1"/>
            <a:r>
              <a:rPr lang="de-DE" sz="1400" dirty="0"/>
              <a:t>Process to propose a TM for harmonisation (PSTC)</a:t>
            </a:r>
          </a:p>
          <a:p>
            <a:pPr lvl="1"/>
            <a:r>
              <a:rPr lang="de-DE" sz="1400" dirty="0"/>
              <a:t>Sharing market statistics and trends (will cover in more detail during tomorrow‘s GATS tech update presentation)</a:t>
            </a:r>
          </a:p>
          <a:p>
            <a:pPr lvl="1"/>
            <a:r>
              <a:rPr lang="de-DE" sz="1400" dirty="0"/>
              <a:t>Comparing environmental legisaltion and classifying of tape products</a:t>
            </a:r>
          </a:p>
          <a:p>
            <a:pPr lvl="1"/>
            <a:r>
              <a:rPr lang="de-DE" sz="1400" dirty="0"/>
              <a:t>Identifying world markets not yet organised</a:t>
            </a:r>
          </a:p>
          <a:p>
            <a:pPr lvl="1"/>
            <a:r>
              <a:rPr lang="de-DE" sz="1400" dirty="0"/>
              <a:t>Reporting on demand increase initiatives.</a:t>
            </a:r>
          </a:p>
          <a:p>
            <a:pPr lvl="8"/>
            <a:endParaRPr lang="en-US" sz="1000" dirty="0"/>
          </a:p>
          <a:p>
            <a:pPr>
              <a:buNone/>
            </a:pPr>
            <a:r>
              <a:rPr lang="en-US" sz="1800" dirty="0"/>
              <a:t>	</a:t>
            </a:r>
          </a:p>
          <a:p>
            <a:pPr>
              <a:buNone/>
            </a:pPr>
            <a:r>
              <a:rPr lang="en-US" sz="1800" dirty="0"/>
              <a:t>Next meeting: 16-19 November 2020 </a:t>
            </a:r>
          </a:p>
          <a:p>
            <a:pPr>
              <a:buNone/>
            </a:pPr>
            <a:r>
              <a:rPr lang="en-US" sz="1800" dirty="0"/>
              <a:t>in Osaka, Japan, hosted by JATMA</a:t>
            </a:r>
          </a:p>
          <a:p>
            <a:pPr>
              <a:buNone/>
            </a:pPr>
            <a:r>
              <a:rPr lang="en-US" sz="1800" dirty="0"/>
              <a:t>	</a:t>
            </a:r>
            <a:endParaRPr lang="de-DE" sz="1800" dirty="0"/>
          </a:p>
          <a:p>
            <a:endParaRPr lang="de-DE" sz="1800" dirty="0"/>
          </a:p>
          <a:p>
            <a:pPr lvl="2"/>
            <a:endParaRPr lang="de-DE" sz="1800" dirty="0"/>
          </a:p>
          <a:p>
            <a:endParaRPr lang="de-DE" dirty="0"/>
          </a:p>
        </p:txBody>
      </p:sp>
    </p:spTree>
    <p:extLst>
      <p:ext uri="{BB962C8B-B14F-4D97-AF65-F5344CB8AC3E}">
        <p14:creationId xmlns:p14="http://schemas.microsoft.com/office/powerpoint/2010/main" val="2165367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srcRect/>
          <a:stretch>
            <a:fillRect/>
          </a:stretch>
        </p:blipFill>
        <p:spPr bwMode="auto">
          <a:xfrm>
            <a:off x="5181600" y="1752600"/>
            <a:ext cx="3568302" cy="2057400"/>
          </a:xfrm>
          <a:prstGeom prst="rect">
            <a:avLst/>
          </a:prstGeom>
          <a:noFill/>
          <a:ln w="9525">
            <a:noFill/>
            <a:miter lim="800000"/>
            <a:headEnd/>
            <a:tailEnd/>
          </a:ln>
          <a:effectLst/>
        </p:spPr>
      </p:pic>
      <p:sp>
        <p:nvSpPr>
          <p:cNvPr id="2" name="Titel 1"/>
          <p:cNvSpPr>
            <a:spLocks noGrp="1"/>
          </p:cNvSpPr>
          <p:nvPr>
            <p:ph type="title"/>
          </p:nvPr>
        </p:nvSpPr>
        <p:spPr/>
        <p:txBody>
          <a:bodyPr/>
          <a:lstStyle/>
          <a:p>
            <a:r>
              <a:rPr lang="de-DE" dirty="0">
                <a:solidFill>
                  <a:schemeClr val="accent4">
                    <a:lumMod val="75000"/>
                    <a:lumOff val="25000"/>
                  </a:schemeClr>
                </a:solidFill>
              </a:rPr>
              <a:t>Test method harmonisation</a:t>
            </a:r>
            <a:endParaRPr lang="en-GB" dirty="0">
              <a:solidFill>
                <a:schemeClr val="accent4">
                  <a:lumMod val="75000"/>
                  <a:lumOff val="25000"/>
                </a:schemeClr>
              </a:solidFill>
            </a:endParaRPr>
          </a:p>
        </p:txBody>
      </p:sp>
      <p:sp>
        <p:nvSpPr>
          <p:cNvPr id="3" name="Inhaltsplatzhalter 2"/>
          <p:cNvSpPr>
            <a:spLocks noGrp="1"/>
          </p:cNvSpPr>
          <p:nvPr>
            <p:ph idx="1"/>
          </p:nvPr>
        </p:nvSpPr>
        <p:spPr>
          <a:xfrm>
            <a:off x="914400" y="1196752"/>
            <a:ext cx="7495456" cy="4823048"/>
          </a:xfrm>
        </p:spPr>
        <p:txBody>
          <a:bodyPr/>
          <a:lstStyle/>
          <a:p>
            <a:pPr>
              <a:buNone/>
            </a:pPr>
            <a:r>
              <a:rPr lang="de-DE" sz="2000" dirty="0"/>
              <a:t>	</a:t>
            </a:r>
          </a:p>
          <a:p>
            <a:pPr>
              <a:buNone/>
            </a:pPr>
            <a:r>
              <a:rPr lang="de-DE" sz="2000" dirty="0"/>
              <a:t>Adopted by the GTF in 2018:</a:t>
            </a:r>
          </a:p>
          <a:p>
            <a:pPr>
              <a:buNone/>
            </a:pPr>
            <a:r>
              <a:rPr lang="de-DE" sz="2000" dirty="0"/>
              <a:t>	</a:t>
            </a:r>
          </a:p>
          <a:p>
            <a:pPr>
              <a:buNone/>
            </a:pPr>
            <a:r>
              <a:rPr lang="de-DE" sz="2000" dirty="0"/>
              <a:t>	</a:t>
            </a:r>
            <a:r>
              <a:rPr lang="en-US" sz="2000" dirty="0"/>
              <a:t>GTF 6001 (SAFT)</a:t>
            </a:r>
          </a:p>
          <a:p>
            <a:pPr>
              <a:buNone/>
            </a:pPr>
            <a:r>
              <a:rPr lang="en-US" sz="2000" dirty="0"/>
              <a:t>	GTF 6002 (Thickness)</a:t>
            </a:r>
          </a:p>
          <a:p>
            <a:pPr>
              <a:buNone/>
            </a:pPr>
            <a:r>
              <a:rPr lang="en-US" sz="2000" dirty="0"/>
              <a:t>	GTF 6003 (Width &amp; Length)</a:t>
            </a:r>
          </a:p>
          <a:p>
            <a:pPr>
              <a:buNone/>
            </a:pPr>
            <a:r>
              <a:rPr lang="en-US" sz="2000" dirty="0"/>
              <a:t>	GTF 6004 (Peel Adhesion)*</a:t>
            </a:r>
          </a:p>
          <a:p>
            <a:pPr>
              <a:buNone/>
            </a:pPr>
            <a:r>
              <a:rPr lang="en-US" sz="2000" dirty="0"/>
              <a:t>	GTF 6005 (Breaking Strength &amp; Elongation)*</a:t>
            </a:r>
          </a:p>
          <a:p>
            <a:pPr>
              <a:buNone/>
            </a:pPr>
            <a:r>
              <a:rPr lang="en-US" sz="2000" dirty="0"/>
              <a:t>	GTF 6006 (Static Shear Adhesion)*</a:t>
            </a:r>
          </a:p>
          <a:p>
            <a:pPr>
              <a:buNone/>
            </a:pPr>
            <a:endParaRPr lang="en-US" sz="2000" dirty="0"/>
          </a:p>
          <a:p>
            <a:pPr>
              <a:buNone/>
            </a:pPr>
            <a:r>
              <a:rPr lang="en-US" sz="1800" dirty="0"/>
              <a:t>*For all national bodies, ISO-certified TMs to retain their official ISO numbers but referred to in their manuals by their GTF numbers as well </a:t>
            </a:r>
          </a:p>
          <a:p>
            <a:pPr>
              <a:buNone/>
            </a:pPr>
            <a:r>
              <a:rPr lang="en-US" sz="2000" dirty="0"/>
              <a:t>	</a:t>
            </a:r>
            <a:endParaRPr lang="de-DE" sz="2400" dirty="0">
              <a:solidFill>
                <a:schemeClr val="bg1">
                  <a:lumMod val="65000"/>
                </a:schemeClr>
              </a:solidFill>
            </a:endParaRPr>
          </a:p>
          <a:p>
            <a:endParaRPr lang="de-DE" sz="2400" dirty="0"/>
          </a:p>
          <a:p>
            <a:pPr lvl="2"/>
            <a:endParaRPr lang="de-DE" dirty="0"/>
          </a:p>
          <a:p>
            <a:endParaRPr lang="de-DE" dirty="0"/>
          </a:p>
        </p:txBody>
      </p:sp>
    </p:spTree>
    <p:extLst>
      <p:ext uri="{BB962C8B-B14F-4D97-AF65-F5344CB8AC3E}">
        <p14:creationId xmlns:p14="http://schemas.microsoft.com/office/powerpoint/2010/main" val="2165367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solidFill>
                  <a:schemeClr val="accent4">
                    <a:lumMod val="75000"/>
                    <a:lumOff val="25000"/>
                  </a:schemeClr>
                </a:solidFill>
              </a:rPr>
              <a:t>Regulatory affairs</a:t>
            </a:r>
          </a:p>
        </p:txBody>
      </p:sp>
      <p:sp>
        <p:nvSpPr>
          <p:cNvPr id="3" name="Inhaltsplatzhalter 2"/>
          <p:cNvSpPr>
            <a:spLocks noGrp="1"/>
          </p:cNvSpPr>
          <p:nvPr>
            <p:ph idx="1"/>
          </p:nvPr>
        </p:nvSpPr>
        <p:spPr>
          <a:xfrm>
            <a:off x="1475656" y="1196752"/>
            <a:ext cx="6934200" cy="4899248"/>
          </a:xfrm>
        </p:spPr>
        <p:txBody>
          <a:bodyPr/>
          <a:lstStyle/>
          <a:p>
            <a:endParaRPr lang="en-US" dirty="0"/>
          </a:p>
          <a:p>
            <a:r>
              <a:rPr lang="en-US" dirty="0"/>
              <a:t>The final REACH deadline passed…</a:t>
            </a:r>
          </a:p>
          <a:p>
            <a:r>
              <a:rPr lang="en-US" dirty="0"/>
              <a:t>But the work is not over!</a:t>
            </a:r>
          </a:p>
          <a:p>
            <a:r>
              <a:rPr lang="en-US" sz="2400" dirty="0"/>
              <a:t>Evaluation of substances, adjustments in classification</a:t>
            </a:r>
          </a:p>
          <a:p>
            <a:pPr lvl="1"/>
            <a:r>
              <a:rPr lang="en-US" sz="1800" dirty="0"/>
              <a:t>Recent example: classification of D4, D5 and D6 as SVHC</a:t>
            </a:r>
          </a:p>
          <a:p>
            <a:r>
              <a:rPr lang="en-US" sz="2400" dirty="0"/>
              <a:t>Need to monitor developments and status of suppliers</a:t>
            </a:r>
          </a:p>
          <a:p>
            <a:pPr lvl="1"/>
            <a:r>
              <a:rPr lang="en-US" sz="1800" dirty="0"/>
              <a:t>Current issue: Impact of </a:t>
            </a:r>
            <a:r>
              <a:rPr lang="en-US" sz="1800" dirty="0" err="1"/>
              <a:t>Brexit</a:t>
            </a:r>
            <a:r>
              <a:rPr lang="en-US" sz="1800" dirty="0"/>
              <a:t> on your suppliers’ and your own status under REACH</a:t>
            </a:r>
          </a:p>
          <a:p>
            <a:r>
              <a:rPr lang="de-DE" sz="2400" dirty="0"/>
              <a:t>Further </a:t>
            </a:r>
            <a:r>
              <a:rPr lang="de-DE" sz="2400" dirty="0" err="1"/>
              <a:t>increase</a:t>
            </a:r>
            <a:r>
              <a:rPr lang="de-DE" sz="2400" dirty="0"/>
              <a:t> </a:t>
            </a:r>
            <a:r>
              <a:rPr lang="de-DE" sz="2400" dirty="0" err="1"/>
              <a:t>our</a:t>
            </a:r>
            <a:r>
              <a:rPr lang="de-DE" sz="2400" dirty="0"/>
              <a:t> professional </a:t>
            </a:r>
            <a:r>
              <a:rPr lang="de-DE" sz="2400" dirty="0" err="1"/>
              <a:t>efforts</a:t>
            </a:r>
            <a:br>
              <a:rPr lang="de-DE" sz="2400" dirty="0"/>
            </a:br>
            <a:r>
              <a:rPr lang="de-DE" sz="2400" dirty="0"/>
              <a:t>(10k Euro)</a:t>
            </a:r>
          </a:p>
          <a:p>
            <a:endParaRPr lang="de-DE" sz="2400" dirty="0"/>
          </a:p>
          <a:p>
            <a:pPr lvl="2"/>
            <a:endParaRPr lang="de-DE" dirty="0"/>
          </a:p>
          <a:p>
            <a:endParaRPr lang="de-DE" dirty="0"/>
          </a:p>
        </p:txBody>
      </p:sp>
    </p:spTree>
    <p:extLst>
      <p:ext uri="{BB962C8B-B14F-4D97-AF65-F5344CB8AC3E}">
        <p14:creationId xmlns:p14="http://schemas.microsoft.com/office/powerpoint/2010/main" val="2165367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solidFill>
                  <a:schemeClr val="accent4">
                    <a:lumMod val="75000"/>
                    <a:lumOff val="25000"/>
                  </a:schemeClr>
                </a:solidFill>
              </a:rPr>
              <a:t>Regulatory affairs</a:t>
            </a:r>
          </a:p>
        </p:txBody>
      </p:sp>
      <p:sp>
        <p:nvSpPr>
          <p:cNvPr id="3" name="Inhaltsplatzhalter 2"/>
          <p:cNvSpPr>
            <a:spLocks noGrp="1"/>
          </p:cNvSpPr>
          <p:nvPr>
            <p:ph idx="1"/>
          </p:nvPr>
        </p:nvSpPr>
        <p:spPr>
          <a:xfrm>
            <a:off x="1475656" y="1196752"/>
            <a:ext cx="6934200" cy="4899248"/>
          </a:xfrm>
        </p:spPr>
        <p:txBody>
          <a:bodyPr/>
          <a:lstStyle/>
          <a:p>
            <a:pPr>
              <a:buNone/>
            </a:pPr>
            <a:endParaRPr lang="en-US" sz="900" dirty="0"/>
          </a:p>
          <a:p>
            <a:pPr>
              <a:buNone/>
            </a:pPr>
            <a:r>
              <a:rPr lang="en-US" sz="3600" dirty="0"/>
              <a:t>BREF STS</a:t>
            </a:r>
          </a:p>
          <a:p>
            <a:endParaRPr lang="en-US" sz="900" dirty="0"/>
          </a:p>
          <a:p>
            <a:r>
              <a:rPr lang="en-US" sz="2400" dirty="0"/>
              <a:t>Draft 1 of new BREF document released October  2017</a:t>
            </a:r>
          </a:p>
          <a:p>
            <a:pPr lvl="1"/>
            <a:r>
              <a:rPr lang="en-US" sz="2000" dirty="0"/>
              <a:t>Urgent Afera comments: </a:t>
            </a:r>
          </a:p>
          <a:p>
            <a:pPr lvl="2"/>
            <a:r>
              <a:rPr lang="en-US" sz="1600" dirty="0"/>
              <a:t>mistakes in solvent consumption values</a:t>
            </a:r>
          </a:p>
          <a:p>
            <a:pPr lvl="2"/>
            <a:r>
              <a:rPr lang="en-US" sz="1600" dirty="0"/>
              <a:t>unrealistic </a:t>
            </a:r>
            <a:r>
              <a:rPr lang="en-US" sz="1600" dirty="0" err="1"/>
              <a:t>NO</a:t>
            </a:r>
            <a:r>
              <a:rPr lang="en-US" sz="1600" baseline="-25000" dirty="0" err="1"/>
              <a:t>x</a:t>
            </a:r>
            <a:r>
              <a:rPr lang="en-US" sz="1600" dirty="0"/>
              <a:t> and CO</a:t>
            </a:r>
            <a:r>
              <a:rPr lang="en-US" sz="1600" baseline="-25000" dirty="0"/>
              <a:t>2</a:t>
            </a:r>
            <a:r>
              <a:rPr lang="en-US" sz="1600" dirty="0"/>
              <a:t> emission limit ranges</a:t>
            </a:r>
          </a:p>
          <a:p>
            <a:pPr lvl="2"/>
            <a:r>
              <a:rPr lang="en-US" sz="1600" dirty="0"/>
              <a:t>Other...</a:t>
            </a:r>
          </a:p>
          <a:p>
            <a:pPr lvl="1"/>
            <a:r>
              <a:rPr lang="en-US" sz="2000" dirty="0"/>
              <a:t>Comments discussed in May, Afera position supported by Germany &amp; other industry.</a:t>
            </a:r>
          </a:p>
          <a:p>
            <a:pPr lvl="1"/>
            <a:r>
              <a:rPr lang="en-US" sz="2000" dirty="0"/>
              <a:t>New draft expected mid October</a:t>
            </a:r>
          </a:p>
          <a:p>
            <a:pPr lvl="1"/>
            <a:r>
              <a:rPr lang="en-US" sz="2000" dirty="0"/>
              <a:t>Final meeting 10-14 December – last chance for comments</a:t>
            </a:r>
          </a:p>
          <a:p>
            <a:pPr lvl="2"/>
            <a:r>
              <a:rPr lang="en-US" sz="1600" dirty="0"/>
              <a:t>Afera TC members will participate</a:t>
            </a:r>
            <a:endParaRPr lang="nl-NL" sz="1600" dirty="0"/>
          </a:p>
          <a:p>
            <a:endParaRPr lang="de-DE" sz="2400" dirty="0"/>
          </a:p>
          <a:p>
            <a:endParaRPr lang="de-DE" sz="2400" dirty="0"/>
          </a:p>
          <a:p>
            <a:pPr lvl="2"/>
            <a:endParaRPr lang="de-DE" dirty="0"/>
          </a:p>
          <a:p>
            <a:endParaRPr lang="de-DE" dirty="0"/>
          </a:p>
        </p:txBody>
      </p:sp>
    </p:spTree>
    <p:extLst>
      <p:ext uri="{BB962C8B-B14F-4D97-AF65-F5344CB8AC3E}">
        <p14:creationId xmlns:p14="http://schemas.microsoft.com/office/powerpoint/2010/main" val="216536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200" dirty="0">
                <a:solidFill>
                  <a:schemeClr val="accent4">
                    <a:lumMod val="75000"/>
                    <a:lumOff val="25000"/>
                  </a:schemeClr>
                </a:solidFill>
              </a:rPr>
              <a:t>Education awareness initiative</a:t>
            </a:r>
          </a:p>
        </p:txBody>
      </p:sp>
      <p:sp>
        <p:nvSpPr>
          <p:cNvPr id="3" name="Inhaltsplatzhalter 2"/>
          <p:cNvSpPr>
            <a:spLocks noGrp="1"/>
          </p:cNvSpPr>
          <p:nvPr>
            <p:ph idx="1"/>
          </p:nvPr>
        </p:nvSpPr>
        <p:spPr>
          <a:xfrm>
            <a:off x="1475656" y="1196752"/>
            <a:ext cx="6934200" cy="4899248"/>
          </a:xfrm>
        </p:spPr>
        <p:txBody>
          <a:bodyPr/>
          <a:lstStyle/>
          <a:p>
            <a:pPr lvl="1">
              <a:buFont typeface="Arial" pitchFamily="34" charset="0"/>
              <a:buChar char="•"/>
            </a:pPr>
            <a:r>
              <a:rPr lang="en-US" sz="2000" dirty="0"/>
              <a:t>Engage tomorrow’s engineers and designers</a:t>
            </a:r>
          </a:p>
          <a:p>
            <a:pPr lvl="2">
              <a:buFont typeface="Arial" pitchFamily="34" charset="0"/>
              <a:buChar char="•"/>
            </a:pPr>
            <a:r>
              <a:rPr lang="en-US" dirty="0"/>
              <a:t>Awareness of tape technologies </a:t>
            </a:r>
          </a:p>
          <a:p>
            <a:pPr lvl="2">
              <a:buFont typeface="Arial" pitchFamily="34" charset="0"/>
              <a:buChar char="•"/>
            </a:pPr>
            <a:r>
              <a:rPr lang="en-US" dirty="0"/>
              <a:t>Get tapes into curricula of European mechanical engineering and product design higher education </a:t>
            </a:r>
            <a:r>
              <a:rPr lang="en-US" dirty="0" err="1"/>
              <a:t>programmes</a:t>
            </a:r>
            <a:br>
              <a:rPr lang="en-US" dirty="0"/>
            </a:br>
            <a:endParaRPr lang="en-US" dirty="0"/>
          </a:p>
          <a:p>
            <a:pPr lvl="1">
              <a:buFont typeface="Arial" pitchFamily="34" charset="0"/>
              <a:buChar char="•"/>
            </a:pPr>
            <a:r>
              <a:rPr lang="en-US" sz="2000" dirty="0"/>
              <a:t>Pilot project UK with Pearson, follow-up in Q1 2019</a:t>
            </a:r>
          </a:p>
          <a:p>
            <a:pPr lvl="2">
              <a:buFont typeface="Arial" pitchFamily="34" charset="0"/>
              <a:buChar char="•"/>
            </a:pPr>
            <a:r>
              <a:rPr lang="en-US" dirty="0"/>
              <a:t>Developing adhesive tape bonding content and hands-on support material for 2021</a:t>
            </a:r>
            <a:br>
              <a:rPr lang="en-US" dirty="0"/>
            </a:br>
            <a:endParaRPr lang="en-US" dirty="0"/>
          </a:p>
          <a:p>
            <a:pPr lvl="1">
              <a:buFont typeface="Arial" pitchFamily="34" charset="0"/>
              <a:buChar char="•"/>
            </a:pPr>
            <a:r>
              <a:rPr lang="en-US" sz="2000" dirty="0"/>
              <a:t>Localize content for rest Europe – invest est. 10k Euro</a:t>
            </a:r>
            <a:br>
              <a:rPr lang="en-US" sz="2000" dirty="0"/>
            </a:br>
            <a:endParaRPr lang="en-US" sz="2000" dirty="0"/>
          </a:p>
        </p:txBody>
      </p:sp>
      <p:pic>
        <p:nvPicPr>
          <p:cNvPr id="5" name="Picture 2"/>
          <p:cNvPicPr>
            <a:picLocks noChangeAspect="1" noChangeArrowheads="1"/>
          </p:cNvPicPr>
          <p:nvPr/>
        </p:nvPicPr>
        <p:blipFill>
          <a:blip r:embed="rId2"/>
          <a:srcRect/>
          <a:stretch>
            <a:fillRect/>
          </a:stretch>
        </p:blipFill>
        <p:spPr bwMode="auto">
          <a:xfrm>
            <a:off x="5791200" y="5410200"/>
            <a:ext cx="3116850" cy="937341"/>
          </a:xfrm>
          <a:prstGeom prst="rect">
            <a:avLst/>
          </a:prstGeom>
          <a:noFill/>
          <a:ln w="9525">
            <a:noFill/>
            <a:miter lim="800000"/>
            <a:headEnd/>
            <a:tailEnd/>
          </a:ln>
          <a:effectLst/>
        </p:spPr>
      </p:pic>
    </p:spTree>
    <p:extLst>
      <p:ext uri="{BB962C8B-B14F-4D97-AF65-F5344CB8AC3E}">
        <p14:creationId xmlns:p14="http://schemas.microsoft.com/office/powerpoint/2010/main" val="216536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ChangeArrowheads="1"/>
          </p:cNvSpPr>
          <p:nvPr/>
        </p:nvSpPr>
        <p:spPr bwMode="auto">
          <a:xfrm>
            <a:off x="1066800" y="914400"/>
            <a:ext cx="7467600" cy="2590800"/>
          </a:xfrm>
          <a:prstGeom prst="rect">
            <a:avLst/>
          </a:prstGeom>
          <a:noFill/>
          <a:ln w="9525">
            <a:noFill/>
            <a:miter lim="800000"/>
            <a:headEnd/>
            <a:tailEnd/>
          </a:ln>
        </p:spPr>
        <p:txBody>
          <a:bodyPr anchor="ctr"/>
          <a:lstStyle/>
          <a:p>
            <a:pPr algn="ctr"/>
            <a:r>
              <a:rPr lang="en-GB" b="1" dirty="0">
                <a:solidFill>
                  <a:schemeClr val="tx1"/>
                </a:solidFill>
              </a:rPr>
              <a:t>Afera</a:t>
            </a:r>
            <a:br>
              <a:rPr lang="en-GB" b="1" dirty="0">
                <a:solidFill>
                  <a:schemeClr val="tx1"/>
                </a:solidFill>
              </a:rPr>
            </a:br>
            <a:r>
              <a:rPr lang="en-GB" b="1" dirty="0">
                <a:solidFill>
                  <a:schemeClr val="tx1"/>
                </a:solidFill>
              </a:rPr>
              <a:t> Steering Committee</a:t>
            </a:r>
            <a:br>
              <a:rPr lang="en-GB" b="1" dirty="0">
                <a:solidFill>
                  <a:schemeClr val="tx1"/>
                </a:solidFill>
              </a:rPr>
            </a:br>
            <a:r>
              <a:rPr lang="en-GB" b="1" dirty="0">
                <a:solidFill>
                  <a:schemeClr val="tx1"/>
                </a:solidFill>
              </a:rPr>
              <a:t> General Report 2018/</a:t>
            </a:r>
            <a:br>
              <a:rPr lang="en-GB" b="1" dirty="0">
                <a:solidFill>
                  <a:schemeClr val="tx1"/>
                </a:solidFill>
              </a:rPr>
            </a:br>
            <a:r>
              <a:rPr lang="en-GB" b="1" dirty="0">
                <a:solidFill>
                  <a:schemeClr val="tx1"/>
                </a:solidFill>
              </a:rPr>
              <a:t>Plans 2019</a:t>
            </a:r>
            <a:endParaRPr lang="nl-NL" dirty="0"/>
          </a:p>
        </p:txBody>
      </p:sp>
      <p:sp>
        <p:nvSpPr>
          <p:cNvPr id="22534" name="Rectangle 3"/>
          <p:cNvSpPr>
            <a:spLocks noChangeArrowheads="1"/>
          </p:cNvSpPr>
          <p:nvPr/>
        </p:nvSpPr>
        <p:spPr bwMode="auto">
          <a:xfrm>
            <a:off x="1600200" y="3886200"/>
            <a:ext cx="6400800" cy="1752600"/>
          </a:xfrm>
          <a:prstGeom prst="rect">
            <a:avLst/>
          </a:prstGeom>
          <a:noFill/>
          <a:ln w="9525">
            <a:noFill/>
            <a:miter lim="800000"/>
            <a:headEnd/>
            <a:tailEnd/>
          </a:ln>
        </p:spPr>
        <p:txBody>
          <a:bodyPr/>
          <a:lstStyle/>
          <a:p>
            <a:pPr algn="ctr">
              <a:spcBef>
                <a:spcPct val="20000"/>
              </a:spcBef>
            </a:pPr>
            <a:r>
              <a:rPr lang="en-GB" sz="3200" b="1" dirty="0">
                <a:solidFill>
                  <a:schemeClr val="tx1"/>
                </a:solidFill>
              </a:rPr>
              <a:t>By President:  </a:t>
            </a:r>
          </a:p>
          <a:p>
            <a:pPr algn="ctr">
              <a:spcBef>
                <a:spcPct val="20000"/>
              </a:spcBef>
            </a:pPr>
            <a:r>
              <a:rPr lang="en-GB" sz="3200" b="1" dirty="0">
                <a:solidFill>
                  <a:schemeClr val="tx1"/>
                </a:solidFill>
              </a:rPr>
              <a:t>Mete Konuralp</a:t>
            </a:r>
            <a:endParaRPr lang="en-GB" sz="2800" dirty="0"/>
          </a:p>
        </p:txBody>
      </p:sp>
      <p:sp>
        <p:nvSpPr>
          <p:cNvPr id="7" name="Tekstvak 6"/>
          <p:cNvSpPr txBox="1"/>
          <p:nvPr/>
        </p:nvSpPr>
        <p:spPr>
          <a:xfrm>
            <a:off x="2996066" y="6600088"/>
            <a:ext cx="6156000" cy="369332"/>
          </a:xfrm>
          <a:prstGeom prst="rect">
            <a:avLst/>
          </a:prstGeom>
          <a:solidFill>
            <a:srgbClr val="FF0000"/>
          </a:solidFill>
        </p:spPr>
        <p:txBody>
          <a:bodyPr wrap="square" rtlCol="0" anchor="ctr" anchorCtr="0">
            <a:spAutoFit/>
          </a:bodyPr>
          <a:lstStyle/>
          <a:p>
            <a:endParaRPr lang="nl-NL" sz="1800" dirty="0">
              <a:solidFill>
                <a:schemeClr val="accent3"/>
              </a:solidFill>
            </a:endParaRPr>
          </a:p>
        </p:txBody>
      </p:sp>
    </p:spTree>
    <p:extLst>
      <p:ext uri="{BB962C8B-B14F-4D97-AF65-F5344CB8AC3E}">
        <p14:creationId xmlns:p14="http://schemas.microsoft.com/office/powerpoint/2010/main" val="366861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2"/>
          <p:cNvSpPr txBox="1">
            <a:spLocks noChangeArrowheads="1"/>
          </p:cNvSpPr>
          <p:nvPr/>
        </p:nvSpPr>
        <p:spPr bwMode="auto">
          <a:xfrm>
            <a:off x="990600" y="838200"/>
            <a:ext cx="7467600" cy="6591548"/>
          </a:xfrm>
          <a:prstGeom prst="rect">
            <a:avLst/>
          </a:prstGeom>
          <a:noFill/>
          <a:ln w="9525">
            <a:noFill/>
            <a:miter lim="800000"/>
            <a:headEnd/>
            <a:tailEnd/>
          </a:ln>
        </p:spPr>
        <p:txBody>
          <a:bodyPr wrap="square">
            <a:spAutoFit/>
          </a:bodyPr>
          <a:lstStyle/>
          <a:p>
            <a:pPr>
              <a:spcBef>
                <a:spcPct val="50000"/>
              </a:spcBef>
              <a:tabLst>
                <a:tab pos="187325" algn="l"/>
                <a:tab pos="381000" algn="l"/>
                <a:tab pos="5613400" algn="l"/>
              </a:tabLst>
            </a:pPr>
            <a:r>
              <a:rPr lang="nl-NL" sz="4800" b="1" noProof="1">
                <a:solidFill>
                  <a:srgbClr val="0070C0"/>
                </a:solidFill>
              </a:rPr>
              <a:t>Members</a:t>
            </a:r>
          </a:p>
          <a:p>
            <a:pPr algn="l">
              <a:spcBef>
                <a:spcPts val="600"/>
              </a:spcBef>
              <a:tabLst>
                <a:tab pos="187325" algn="l"/>
                <a:tab pos="381000" algn="l"/>
                <a:tab pos="5613400" algn="l"/>
              </a:tabLst>
            </a:pPr>
            <a:r>
              <a:rPr lang="nl-NL" sz="2800" b="1" kern="300" noProof="1">
                <a:solidFill>
                  <a:schemeClr val="tx1"/>
                </a:solidFill>
              </a:rPr>
              <a:t>Active: 42</a:t>
            </a:r>
          </a:p>
          <a:p>
            <a:pPr algn="l">
              <a:spcBef>
                <a:spcPts val="600"/>
              </a:spcBef>
              <a:tabLst>
                <a:tab pos="187325" algn="l"/>
                <a:tab pos="381000" algn="l"/>
                <a:tab pos="5613400" algn="l"/>
              </a:tabLst>
            </a:pPr>
            <a:r>
              <a:rPr lang="nl-NL" sz="2800" b="1" kern="300" noProof="1">
                <a:solidFill>
                  <a:schemeClr val="tx1"/>
                </a:solidFill>
              </a:rPr>
              <a:t>Associated: 45</a:t>
            </a:r>
          </a:p>
          <a:p>
            <a:pPr algn="l">
              <a:spcBef>
                <a:spcPts val="600"/>
              </a:spcBef>
              <a:tabLst>
                <a:tab pos="187325" algn="l"/>
                <a:tab pos="381000" algn="l"/>
                <a:tab pos="5613400" algn="l"/>
              </a:tabLst>
            </a:pPr>
            <a:r>
              <a:rPr lang="nl-NL" sz="2800" b="1" kern="300" noProof="1">
                <a:solidFill>
                  <a:schemeClr val="tx1"/>
                </a:solidFill>
              </a:rPr>
              <a:t>Converter: 12</a:t>
            </a:r>
          </a:p>
          <a:p>
            <a:pPr algn="l">
              <a:spcBef>
                <a:spcPts val="600"/>
              </a:spcBef>
              <a:tabLst>
                <a:tab pos="187325" algn="l"/>
                <a:tab pos="381000" algn="l"/>
                <a:tab pos="5613400" algn="l"/>
              </a:tabLst>
            </a:pPr>
            <a:r>
              <a:rPr lang="nl-NL" sz="2800" b="1" kern="300" noProof="1">
                <a:solidFill>
                  <a:schemeClr val="tx1"/>
                </a:solidFill>
              </a:rPr>
              <a:t>Affiliated: 4</a:t>
            </a:r>
          </a:p>
          <a:p>
            <a:pPr algn="l">
              <a:spcBef>
                <a:spcPts val="600"/>
              </a:spcBef>
              <a:tabLst>
                <a:tab pos="187325" algn="l"/>
                <a:tab pos="381000" algn="l"/>
                <a:tab pos="5613400" algn="l"/>
              </a:tabLst>
            </a:pPr>
            <a:r>
              <a:rPr lang="nl-NL" b="1" kern="300" noProof="1">
                <a:solidFill>
                  <a:schemeClr val="tx1"/>
                </a:solidFill>
              </a:rPr>
              <a:t>Total: 103</a:t>
            </a:r>
          </a:p>
          <a:p>
            <a:pPr algn="l">
              <a:spcBef>
                <a:spcPts val="600"/>
              </a:spcBef>
              <a:tabLst>
                <a:tab pos="187325" algn="l"/>
                <a:tab pos="381000" algn="l"/>
                <a:tab pos="5613400" algn="l"/>
              </a:tabLst>
            </a:pPr>
            <a:endParaRPr lang="nl-NL" sz="1000" b="1" kern="300" noProof="1">
              <a:solidFill>
                <a:schemeClr val="tx1"/>
              </a:solidFill>
            </a:endParaRPr>
          </a:p>
          <a:p>
            <a:pPr algn="l">
              <a:spcBef>
                <a:spcPts val="600"/>
              </a:spcBef>
              <a:tabLst>
                <a:tab pos="187325" algn="l"/>
                <a:tab pos="381000" algn="l"/>
                <a:tab pos="5613400" algn="l"/>
              </a:tabLst>
            </a:pPr>
            <a:r>
              <a:rPr lang="nl-NL" sz="3200" b="1" kern="300" noProof="1">
                <a:solidFill>
                  <a:schemeClr val="tx1"/>
                </a:solidFill>
              </a:rPr>
              <a:t>New: 11</a:t>
            </a:r>
          </a:p>
          <a:p>
            <a:pPr algn="l">
              <a:spcBef>
                <a:spcPts val="600"/>
              </a:spcBef>
              <a:tabLst>
                <a:tab pos="187325" algn="l"/>
                <a:tab pos="381000" algn="l"/>
                <a:tab pos="5613400" algn="l"/>
              </a:tabLst>
            </a:pPr>
            <a:r>
              <a:rPr lang="nl-NL" sz="3200" b="1" kern="300" noProof="1">
                <a:solidFill>
                  <a:schemeClr val="tx1"/>
                </a:solidFill>
              </a:rPr>
              <a:t>Exited: 3</a:t>
            </a:r>
          </a:p>
          <a:p>
            <a:pPr algn="ctr">
              <a:spcBef>
                <a:spcPct val="50000"/>
              </a:spcBef>
              <a:tabLst>
                <a:tab pos="187325" algn="l"/>
                <a:tab pos="381000" algn="l"/>
                <a:tab pos="5613400" algn="l"/>
              </a:tabLst>
            </a:pPr>
            <a:endParaRPr lang="nl-NL" sz="3200" dirty="0">
              <a:solidFill>
                <a:schemeClr val="tx1"/>
              </a:solidFill>
            </a:endParaRPr>
          </a:p>
          <a:p>
            <a:pPr>
              <a:spcBef>
                <a:spcPts val="500"/>
              </a:spcBef>
              <a:spcAft>
                <a:spcPts val="500"/>
              </a:spcAft>
              <a:tabLst>
                <a:tab pos="187325" algn="l"/>
                <a:tab pos="381000" algn="l"/>
                <a:tab pos="5613400" algn="l"/>
              </a:tabLst>
            </a:pPr>
            <a:endParaRPr lang="nl-NL" sz="2000" noProof="1">
              <a:solidFill>
                <a:schemeClr val="tx1"/>
              </a:solidFill>
              <a:latin typeface="Tahoma" pitchFamily="34" charset="0"/>
            </a:endParaRPr>
          </a:p>
          <a:p>
            <a:pPr>
              <a:lnSpc>
                <a:spcPct val="50000"/>
              </a:lnSpc>
              <a:spcBef>
                <a:spcPct val="50000"/>
              </a:spcBef>
              <a:tabLst>
                <a:tab pos="187325" algn="l"/>
                <a:tab pos="381000" algn="l"/>
                <a:tab pos="5613400" algn="l"/>
              </a:tabLst>
            </a:pPr>
            <a:endParaRPr lang="nl-NL" sz="1800" noProof="1">
              <a:solidFill>
                <a:schemeClr val="tx1"/>
              </a:solidFill>
              <a:latin typeface="Tahoma" pitchFamily="34" charset="0"/>
            </a:endParaRPr>
          </a:p>
          <a:p>
            <a:pPr>
              <a:lnSpc>
                <a:spcPct val="50000"/>
              </a:lnSpc>
              <a:spcBef>
                <a:spcPct val="50000"/>
              </a:spcBef>
              <a:tabLst>
                <a:tab pos="187325" algn="l"/>
                <a:tab pos="381000" algn="l"/>
                <a:tab pos="5613400" algn="l"/>
              </a:tabLst>
            </a:pPr>
            <a:endParaRPr lang="nl-NL" sz="1800" dirty="0">
              <a:solidFill>
                <a:schemeClr val="tx1"/>
              </a:solidFill>
              <a:latin typeface="Tahoma" pitchFamily="34" charset="0"/>
            </a:endParaRPr>
          </a:p>
        </p:txBody>
      </p:sp>
      <p:pic>
        <p:nvPicPr>
          <p:cNvPr id="29698" name="Picture 2" descr="become a member of Afera image"/>
          <p:cNvPicPr>
            <a:picLocks noChangeAspect="1" noChangeArrowheads="1"/>
          </p:cNvPicPr>
          <p:nvPr/>
        </p:nvPicPr>
        <p:blipFill>
          <a:blip r:embed="rId2"/>
          <a:srcRect/>
          <a:stretch>
            <a:fillRect/>
          </a:stretch>
        </p:blipFill>
        <p:spPr bwMode="auto">
          <a:xfrm>
            <a:off x="4022728" y="2002972"/>
            <a:ext cx="4968872" cy="3407228"/>
          </a:xfrm>
          <a:prstGeom prst="rect">
            <a:avLst/>
          </a:prstGeom>
          <a:noFill/>
        </p:spPr>
      </p:pic>
    </p:spTree>
    <p:extLst>
      <p:ext uri="{BB962C8B-B14F-4D97-AF65-F5344CB8AC3E}">
        <p14:creationId xmlns:p14="http://schemas.microsoft.com/office/powerpoint/2010/main" val="887318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ChangeArrowheads="1"/>
          </p:cNvSpPr>
          <p:nvPr/>
        </p:nvSpPr>
        <p:spPr bwMode="auto">
          <a:xfrm>
            <a:off x="838200" y="1524000"/>
            <a:ext cx="7772400" cy="3124200"/>
          </a:xfrm>
          <a:prstGeom prst="rect">
            <a:avLst/>
          </a:prstGeom>
          <a:noFill/>
          <a:ln w="9525">
            <a:noFill/>
            <a:miter lim="800000"/>
            <a:headEnd/>
            <a:tailEnd/>
          </a:ln>
        </p:spPr>
        <p:txBody>
          <a:bodyPr anchor="ctr"/>
          <a:lstStyle/>
          <a:p>
            <a:pPr algn="ctr"/>
            <a:r>
              <a:rPr lang="en-GB" dirty="0"/>
              <a:t> </a:t>
            </a:r>
            <a:r>
              <a:rPr lang="en-GB" dirty="0">
                <a:solidFill>
                  <a:schemeClr val="tx1"/>
                </a:solidFill>
              </a:rPr>
              <a:t>Financial Report</a:t>
            </a:r>
            <a:br>
              <a:rPr lang="en-GB" dirty="0">
                <a:solidFill>
                  <a:schemeClr val="tx1"/>
                </a:solidFill>
              </a:rPr>
            </a:br>
            <a:r>
              <a:rPr lang="en-GB" dirty="0">
                <a:solidFill>
                  <a:schemeClr val="tx1"/>
                </a:solidFill>
              </a:rPr>
              <a:t>Balance Sheet 201</a:t>
            </a:r>
            <a:r>
              <a:rPr lang="en-US" dirty="0">
                <a:solidFill>
                  <a:schemeClr val="tx1"/>
                </a:solidFill>
              </a:rPr>
              <a:t>8</a:t>
            </a:r>
            <a:br>
              <a:rPr lang="en-GB" dirty="0">
                <a:solidFill>
                  <a:schemeClr val="tx1"/>
                </a:solidFill>
              </a:rPr>
            </a:br>
            <a:r>
              <a:rPr lang="en-GB" dirty="0">
                <a:solidFill>
                  <a:schemeClr val="tx1"/>
                </a:solidFill>
              </a:rPr>
              <a:t>Budget &amp; Latest Estimate 201</a:t>
            </a:r>
            <a:r>
              <a:rPr lang="en-US" dirty="0">
                <a:solidFill>
                  <a:schemeClr val="tx1"/>
                </a:solidFill>
              </a:rPr>
              <a:t>8</a:t>
            </a:r>
            <a:br>
              <a:rPr lang="en-GB" dirty="0">
                <a:solidFill>
                  <a:schemeClr val="tx1"/>
                </a:solidFill>
              </a:rPr>
            </a:br>
            <a:r>
              <a:rPr lang="en-GB" dirty="0">
                <a:solidFill>
                  <a:schemeClr val="tx1"/>
                </a:solidFill>
              </a:rPr>
              <a:t>Budget 201</a:t>
            </a:r>
            <a:r>
              <a:rPr lang="en-US" dirty="0">
                <a:solidFill>
                  <a:schemeClr val="tx1"/>
                </a:solidFill>
              </a:rPr>
              <a:t>9</a:t>
            </a:r>
            <a:endParaRPr lang="en-GB" dirty="0"/>
          </a:p>
        </p:txBody>
      </p:sp>
    </p:spTree>
    <p:extLst>
      <p:ext uri="{BB962C8B-B14F-4D97-AF65-F5344CB8AC3E}">
        <p14:creationId xmlns:p14="http://schemas.microsoft.com/office/powerpoint/2010/main" val="3699968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rgbClr val="FFFFFF"/>
          </a:solidFill>
          <a:ln w="9525">
            <a:noFill/>
            <a:miter lim="800000"/>
            <a:headEnd/>
            <a:tailEnd/>
          </a:ln>
        </p:spPr>
        <p:txBody>
          <a:bodyPr wrap="none" anchor="ctr"/>
          <a:lstStyle/>
          <a:p>
            <a:endParaRPr lang="nl-NL"/>
          </a:p>
        </p:txBody>
      </p:sp>
      <p:pic>
        <p:nvPicPr>
          <p:cNvPr id="31747" name="Picture 3"/>
          <p:cNvPicPr>
            <a:picLocks noChangeAspect="1" noChangeArrowheads="1"/>
          </p:cNvPicPr>
          <p:nvPr/>
        </p:nvPicPr>
        <p:blipFill>
          <a:blip r:embed="rId2"/>
          <a:srcRect/>
          <a:stretch>
            <a:fillRect/>
          </a:stretch>
        </p:blipFill>
        <p:spPr bwMode="auto">
          <a:xfrm>
            <a:off x="1371600" y="6241"/>
            <a:ext cx="6476999" cy="6851759"/>
          </a:xfrm>
          <a:prstGeom prst="rect">
            <a:avLst/>
          </a:prstGeom>
          <a:noFill/>
          <a:ln w="9525">
            <a:noFill/>
            <a:miter lim="800000"/>
            <a:headEnd/>
            <a:tailEnd/>
          </a:ln>
          <a:effectLst/>
        </p:spPr>
      </p:pic>
    </p:spTree>
    <p:extLst>
      <p:ext uri="{BB962C8B-B14F-4D97-AF65-F5344CB8AC3E}">
        <p14:creationId xmlns:p14="http://schemas.microsoft.com/office/powerpoint/2010/main" val="86938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a:solidFill>
                  <a:schemeClr val="accent4">
                    <a:lumMod val="75000"/>
                    <a:lumOff val="25000"/>
                  </a:schemeClr>
                </a:solidFill>
              </a:rPr>
              <a:t>Afera and GDPR</a:t>
            </a:r>
            <a:endParaRPr lang="en-GB" sz="2800" dirty="0">
              <a:solidFill>
                <a:schemeClr val="accent4">
                  <a:lumMod val="75000"/>
                  <a:lumOff val="25000"/>
                </a:schemeClr>
              </a:solidFill>
            </a:endParaRPr>
          </a:p>
        </p:txBody>
      </p:sp>
      <p:sp>
        <p:nvSpPr>
          <p:cNvPr id="3" name="Inhaltsplatzhalter 2"/>
          <p:cNvSpPr>
            <a:spLocks noGrp="1"/>
          </p:cNvSpPr>
          <p:nvPr>
            <p:ph idx="1"/>
          </p:nvPr>
        </p:nvSpPr>
        <p:spPr>
          <a:xfrm>
            <a:off x="914400" y="1219200"/>
            <a:ext cx="6934200" cy="4114800"/>
          </a:xfrm>
        </p:spPr>
        <p:txBody>
          <a:bodyPr/>
          <a:lstStyle/>
          <a:p>
            <a:r>
              <a:rPr lang="en-GB" sz="1800" dirty="0">
                <a:solidFill>
                  <a:schemeClr val="tx1"/>
                </a:solidFill>
              </a:rPr>
              <a:t>A new privacy law applying to the E.U., the General Data Protection Regulation (GDPR), went into effect on 25 May 2018</a:t>
            </a:r>
          </a:p>
          <a:p>
            <a:r>
              <a:rPr lang="en-GB" sz="1800" dirty="0">
                <a:solidFill>
                  <a:schemeClr val="tx1"/>
                </a:solidFill>
              </a:rPr>
              <a:t>Afera complies with GDPR, having signed a processing agreement with Lejeune Association Management</a:t>
            </a:r>
          </a:p>
          <a:p>
            <a:r>
              <a:rPr lang="en-GB" sz="1800" dirty="0">
                <a:solidFill>
                  <a:schemeClr val="tx1"/>
                </a:solidFill>
              </a:rPr>
              <a:t>Afera has updated its privacy policy (</a:t>
            </a:r>
            <a:r>
              <a:rPr lang="en-GB" sz="1800" dirty="0">
                <a:solidFill>
                  <a:schemeClr val="tx1"/>
                </a:solidFill>
                <a:hlinkClick r:id="rId2"/>
              </a:rPr>
              <a:t>afera.com/general/privacy-policy</a:t>
            </a:r>
            <a:r>
              <a:rPr lang="en-GB" sz="1800" dirty="0">
                <a:solidFill>
                  <a:schemeClr val="tx1"/>
                </a:solidFill>
              </a:rPr>
              <a:t>)</a:t>
            </a:r>
          </a:p>
          <a:p>
            <a:r>
              <a:rPr lang="en-GB" sz="1800" dirty="0">
                <a:solidFill>
                  <a:schemeClr val="tx1"/>
                </a:solidFill>
              </a:rPr>
              <a:t>Nothing fundamentally changes in the way we deal with your data, but we now have clearly defined procedures</a:t>
            </a:r>
          </a:p>
          <a:p>
            <a:pPr lvl="1">
              <a:buFont typeface="Wingdings" pitchFamily="2" charset="2"/>
              <a:buChar char="Ø"/>
            </a:pPr>
            <a:r>
              <a:rPr lang="en-GB" sz="1400" dirty="0">
                <a:solidFill>
                  <a:schemeClr val="tx1"/>
                </a:solidFill>
              </a:rPr>
              <a:t>We have made an overview of the data we collect and how we use it</a:t>
            </a:r>
          </a:p>
          <a:p>
            <a:pPr lvl="1">
              <a:buFont typeface="Wingdings" pitchFamily="2" charset="2"/>
              <a:buChar char="Ø"/>
            </a:pPr>
            <a:r>
              <a:rPr lang="en-GB" sz="1400" dirty="0">
                <a:solidFill>
                  <a:schemeClr val="tx1"/>
                </a:solidFill>
              </a:rPr>
              <a:t>We never collect more of your data than is strictly necessary</a:t>
            </a:r>
          </a:p>
          <a:p>
            <a:pPr lvl="1">
              <a:buFont typeface="Wingdings" pitchFamily="2" charset="2"/>
              <a:buChar char="Ø"/>
            </a:pPr>
            <a:r>
              <a:rPr lang="en-GB" sz="1400" dirty="0">
                <a:solidFill>
                  <a:schemeClr val="tx1"/>
                </a:solidFill>
              </a:rPr>
              <a:t>Your data will never be used </a:t>
            </a:r>
          </a:p>
          <a:p>
            <a:pPr lvl="1">
              <a:buNone/>
            </a:pPr>
            <a:r>
              <a:rPr lang="en-GB" sz="1400" dirty="0">
                <a:solidFill>
                  <a:schemeClr val="tx1"/>
                </a:solidFill>
              </a:rPr>
              <a:t>	for commercial interest</a:t>
            </a:r>
          </a:p>
          <a:p>
            <a:r>
              <a:rPr lang="en-GB" sz="1800" dirty="0">
                <a:solidFill>
                  <a:schemeClr val="tx1"/>
                </a:solidFill>
              </a:rPr>
              <a:t>You have the right to view </a:t>
            </a:r>
          </a:p>
          <a:p>
            <a:pPr>
              <a:buNone/>
            </a:pPr>
            <a:r>
              <a:rPr lang="en-GB" sz="1800" dirty="0">
                <a:solidFill>
                  <a:schemeClr val="tx1"/>
                </a:solidFill>
              </a:rPr>
              <a:t>	and to modify your stored </a:t>
            </a:r>
          </a:p>
          <a:p>
            <a:pPr>
              <a:buNone/>
            </a:pPr>
            <a:r>
              <a:rPr lang="en-GB" sz="1800" dirty="0">
                <a:solidFill>
                  <a:schemeClr val="tx1"/>
                </a:solidFill>
              </a:rPr>
              <a:t>	data or to request that </a:t>
            </a:r>
          </a:p>
          <a:p>
            <a:pPr>
              <a:buNone/>
            </a:pPr>
            <a:r>
              <a:rPr lang="en-GB" sz="1800" dirty="0">
                <a:solidFill>
                  <a:schemeClr val="tx1"/>
                </a:solidFill>
              </a:rPr>
              <a:t>	certain data be deleted</a:t>
            </a:r>
          </a:p>
          <a:p>
            <a:pPr lvl="2"/>
            <a:endParaRPr lang="en-GB" sz="1600" dirty="0">
              <a:solidFill>
                <a:schemeClr val="tx1"/>
              </a:solidFill>
            </a:endParaRPr>
          </a:p>
          <a:p>
            <a:endParaRPr lang="en-GB" sz="1600" dirty="0">
              <a:solidFill>
                <a:schemeClr val="tx1"/>
              </a:solidFill>
            </a:endParaRPr>
          </a:p>
        </p:txBody>
      </p:sp>
      <p:pic>
        <p:nvPicPr>
          <p:cNvPr id="18438" name="Picture 6" descr="Businessman hand holding sign general data protection regulation (GDPR) and key icon"/>
          <p:cNvPicPr>
            <a:picLocks noChangeAspect="1" noChangeArrowheads="1"/>
          </p:cNvPicPr>
          <p:nvPr/>
        </p:nvPicPr>
        <p:blipFill>
          <a:blip r:embed="rId3"/>
          <a:srcRect/>
          <a:stretch>
            <a:fillRect/>
          </a:stretch>
        </p:blipFill>
        <p:spPr bwMode="auto">
          <a:xfrm>
            <a:off x="5181600" y="4400245"/>
            <a:ext cx="3781425" cy="2076756"/>
          </a:xfrm>
          <a:prstGeom prst="rect">
            <a:avLst/>
          </a:prstGeom>
          <a:noFill/>
        </p:spPr>
      </p:pic>
    </p:spTree>
    <p:extLst>
      <p:ext uri="{BB962C8B-B14F-4D97-AF65-F5344CB8AC3E}">
        <p14:creationId xmlns:p14="http://schemas.microsoft.com/office/powerpoint/2010/main" val="2165367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rgbClr val="FFFFFF"/>
          </a:solidFill>
          <a:ln w="9525">
            <a:noFill/>
            <a:miter lim="800000"/>
            <a:headEnd/>
            <a:tailEnd/>
          </a:ln>
        </p:spPr>
        <p:txBody>
          <a:bodyPr wrap="none" anchor="ctr"/>
          <a:lstStyle/>
          <a:p>
            <a:endParaRPr lang="nl-NL"/>
          </a:p>
        </p:txBody>
      </p:sp>
      <p:pic>
        <p:nvPicPr>
          <p:cNvPr id="30723" name="Picture 3"/>
          <p:cNvPicPr>
            <a:picLocks noChangeAspect="1" noChangeArrowheads="1"/>
          </p:cNvPicPr>
          <p:nvPr/>
        </p:nvPicPr>
        <p:blipFill>
          <a:blip r:embed="rId2"/>
          <a:srcRect/>
          <a:stretch>
            <a:fillRect/>
          </a:stretch>
        </p:blipFill>
        <p:spPr bwMode="auto">
          <a:xfrm>
            <a:off x="591599" y="0"/>
            <a:ext cx="8095201" cy="6858000"/>
          </a:xfrm>
          <a:prstGeom prst="rect">
            <a:avLst/>
          </a:prstGeom>
          <a:noFill/>
          <a:ln w="9525">
            <a:noFill/>
            <a:miter lim="800000"/>
            <a:headEnd/>
            <a:tailEnd/>
          </a:ln>
          <a:effectLst/>
        </p:spPr>
      </p:pic>
    </p:spTree>
    <p:extLst>
      <p:ext uri="{BB962C8B-B14F-4D97-AF65-F5344CB8AC3E}">
        <p14:creationId xmlns:p14="http://schemas.microsoft.com/office/powerpoint/2010/main" val="1997845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484784"/>
            <a:ext cx="7543800" cy="3847207"/>
          </a:xfrm>
          <a:prstGeom prst="rect">
            <a:avLst/>
          </a:prstGeom>
        </p:spPr>
        <p:txBody>
          <a:bodyPr wrap="square">
            <a:spAutoFit/>
          </a:bodyPr>
          <a:lstStyle/>
          <a:p>
            <a:pPr>
              <a:lnSpc>
                <a:spcPct val="90000"/>
              </a:lnSpc>
              <a:spcBef>
                <a:spcPct val="50000"/>
              </a:spcBef>
              <a:tabLst>
                <a:tab pos="285750" algn="l"/>
                <a:tab pos="571500" algn="l"/>
                <a:tab pos="952500" algn="l"/>
              </a:tabLst>
            </a:pPr>
            <a:r>
              <a:rPr lang="en-US" b="1" dirty="0">
                <a:solidFill>
                  <a:schemeClr val="tx1"/>
                </a:solidFill>
              </a:rPr>
              <a:t>Membership Fees</a:t>
            </a:r>
          </a:p>
          <a:p>
            <a:pPr algn="l">
              <a:lnSpc>
                <a:spcPct val="90000"/>
              </a:lnSpc>
              <a:spcBef>
                <a:spcPct val="50000"/>
              </a:spcBef>
              <a:tabLst>
                <a:tab pos="285750" algn="l"/>
                <a:tab pos="571500" algn="l"/>
                <a:tab pos="952500" algn="l"/>
              </a:tabLst>
            </a:pPr>
            <a:endParaRPr lang="en-US" sz="2000" b="1" dirty="0">
              <a:solidFill>
                <a:schemeClr val="tx1"/>
              </a:solidFill>
            </a:endParaRPr>
          </a:p>
          <a:p>
            <a:pPr algn="l">
              <a:lnSpc>
                <a:spcPct val="90000"/>
              </a:lnSpc>
              <a:spcBef>
                <a:spcPct val="50000"/>
              </a:spcBef>
              <a:tabLst>
                <a:tab pos="285750" algn="l"/>
                <a:tab pos="571500" algn="l"/>
                <a:tab pos="952500" algn="l"/>
              </a:tabLst>
            </a:pP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Due to Afera’s effective strategic  </a:t>
            </a:r>
            <a:r>
              <a:rPr lang="tr-TR" dirty="0">
                <a:solidFill>
                  <a:schemeClr val="tx1"/>
                </a:solidFill>
                <a:latin typeface="Calibri" panose="020F0502020204030204" pitchFamily="34" charset="0"/>
                <a:ea typeface="Calibri" panose="020F0502020204030204" pitchFamily="34" charset="0"/>
                <a:cs typeface="Times New Roman" panose="02020603050405020304" pitchFamily="18" charset="0"/>
              </a:rPr>
              <a:t>d</a:t>
            </a:r>
            <a:r>
              <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rPr>
              <a:t>irection resulting in a strong financial position, our membership fees will not be changed for 201</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9</a:t>
            </a:r>
            <a:br>
              <a:rPr lang="nl-NL"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nl-NL" sz="4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65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rgbClr val="FFFFFF"/>
          </a:solidFill>
          <a:ln w="9525">
            <a:noFill/>
            <a:miter lim="800000"/>
            <a:headEnd/>
            <a:tailEnd/>
          </a:ln>
        </p:spPr>
        <p:txBody>
          <a:bodyPr wrap="none" anchor="ct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6" y="1445272"/>
            <a:ext cx="9164186" cy="4071959"/>
          </a:xfrm>
          <a:prstGeom prst="rect">
            <a:avLst/>
          </a:prstGeom>
        </p:spPr>
      </p:pic>
      <p:sp>
        <p:nvSpPr>
          <p:cNvPr id="5" name="Text Box 2"/>
          <p:cNvSpPr txBox="1">
            <a:spLocks noChangeArrowheads="1"/>
          </p:cNvSpPr>
          <p:nvPr/>
        </p:nvSpPr>
        <p:spPr bwMode="auto">
          <a:xfrm>
            <a:off x="990600" y="152400"/>
            <a:ext cx="7467600" cy="2436564"/>
          </a:xfrm>
          <a:prstGeom prst="rect">
            <a:avLst/>
          </a:prstGeom>
          <a:noFill/>
          <a:ln w="9525">
            <a:noFill/>
            <a:miter lim="800000"/>
            <a:headEnd/>
            <a:tailEnd/>
          </a:ln>
        </p:spPr>
        <p:txBody>
          <a:bodyPr wrap="square">
            <a:spAutoFit/>
          </a:bodyPr>
          <a:lstStyle/>
          <a:p>
            <a:pPr algn="ctr">
              <a:spcBef>
                <a:spcPct val="50000"/>
              </a:spcBef>
              <a:tabLst>
                <a:tab pos="187325" algn="l"/>
                <a:tab pos="381000" algn="l"/>
                <a:tab pos="5613400" algn="l"/>
              </a:tabLst>
            </a:pPr>
            <a:r>
              <a:rPr lang="nl-NL" sz="4000" b="1" dirty="0">
                <a:solidFill>
                  <a:schemeClr val="tx1"/>
                </a:solidFill>
              </a:rPr>
              <a:t>Events in 201</a:t>
            </a:r>
            <a:r>
              <a:rPr lang="en-US" sz="4000" b="1" dirty="0">
                <a:solidFill>
                  <a:schemeClr val="tx1"/>
                </a:solidFill>
              </a:rPr>
              <a:t>9</a:t>
            </a:r>
            <a:endParaRPr lang="nl-NL" sz="4000" b="1" noProof="1">
              <a:solidFill>
                <a:schemeClr val="tx1"/>
              </a:solidFill>
            </a:endParaRPr>
          </a:p>
          <a:p>
            <a:pPr algn="ctr">
              <a:spcBef>
                <a:spcPct val="50000"/>
              </a:spcBef>
              <a:tabLst>
                <a:tab pos="187325" algn="l"/>
                <a:tab pos="381000" algn="l"/>
                <a:tab pos="5613400" algn="l"/>
              </a:tabLst>
            </a:pPr>
            <a:endParaRPr lang="nl-NL" sz="3200" dirty="0">
              <a:solidFill>
                <a:schemeClr val="tx1"/>
              </a:solidFill>
            </a:endParaRPr>
          </a:p>
          <a:p>
            <a:pPr>
              <a:spcBef>
                <a:spcPts val="500"/>
              </a:spcBef>
              <a:spcAft>
                <a:spcPts val="500"/>
              </a:spcAft>
              <a:tabLst>
                <a:tab pos="187325" algn="l"/>
                <a:tab pos="381000" algn="l"/>
                <a:tab pos="5613400" algn="l"/>
              </a:tabLst>
            </a:pPr>
            <a:endParaRPr lang="nl-NL" sz="2000" noProof="1">
              <a:solidFill>
                <a:schemeClr val="tx1"/>
              </a:solidFill>
              <a:latin typeface="Tahoma" pitchFamily="34" charset="0"/>
            </a:endParaRPr>
          </a:p>
          <a:p>
            <a:pPr>
              <a:lnSpc>
                <a:spcPct val="50000"/>
              </a:lnSpc>
              <a:spcBef>
                <a:spcPct val="50000"/>
              </a:spcBef>
              <a:tabLst>
                <a:tab pos="187325" algn="l"/>
                <a:tab pos="381000" algn="l"/>
                <a:tab pos="5613400" algn="l"/>
              </a:tabLst>
            </a:pPr>
            <a:endParaRPr lang="nl-NL" sz="1800" noProof="1">
              <a:solidFill>
                <a:schemeClr val="tx1"/>
              </a:solidFill>
              <a:latin typeface="Tahoma" pitchFamily="34" charset="0"/>
            </a:endParaRPr>
          </a:p>
          <a:p>
            <a:pPr>
              <a:lnSpc>
                <a:spcPct val="50000"/>
              </a:lnSpc>
              <a:spcBef>
                <a:spcPct val="50000"/>
              </a:spcBef>
              <a:tabLst>
                <a:tab pos="187325" algn="l"/>
                <a:tab pos="381000" algn="l"/>
                <a:tab pos="5613400" algn="l"/>
              </a:tabLst>
            </a:pPr>
            <a:endParaRPr lang="nl-NL" sz="1800" dirty="0">
              <a:solidFill>
                <a:schemeClr val="tx1"/>
              </a:solidFill>
              <a:latin typeface="Tahoma" pitchFamily="34" charset="0"/>
            </a:endParaRPr>
          </a:p>
        </p:txBody>
      </p:sp>
    </p:spTree>
    <p:extLst>
      <p:ext uri="{BB962C8B-B14F-4D97-AF65-F5344CB8AC3E}">
        <p14:creationId xmlns:p14="http://schemas.microsoft.com/office/powerpoint/2010/main" val="2815163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ChangeArrowheads="1"/>
          </p:cNvSpPr>
          <p:nvPr/>
        </p:nvSpPr>
        <p:spPr bwMode="auto">
          <a:xfrm>
            <a:off x="892175" y="260350"/>
            <a:ext cx="8001000" cy="6324600"/>
          </a:xfrm>
          <a:prstGeom prst="rect">
            <a:avLst/>
          </a:prstGeom>
          <a:noFill/>
          <a:ln w="9525">
            <a:noFill/>
            <a:miter lim="800000"/>
            <a:headEnd/>
            <a:tailEnd/>
          </a:ln>
        </p:spPr>
        <p:txBody>
          <a:bodyPr/>
          <a:lstStyle/>
          <a:p>
            <a:pPr marL="342900" indent="-342900">
              <a:lnSpc>
                <a:spcPct val="70000"/>
              </a:lnSpc>
              <a:spcBef>
                <a:spcPct val="20000"/>
              </a:spcBef>
              <a:tabLst>
                <a:tab pos="2286000" algn="l"/>
                <a:tab pos="5832475" algn="l"/>
              </a:tabLst>
            </a:pPr>
            <a:endParaRPr lang="nl-NL" sz="1800" dirty="0">
              <a:solidFill>
                <a:schemeClr val="tx1"/>
              </a:solidFill>
              <a:latin typeface="+mn-lt"/>
            </a:endParaRPr>
          </a:p>
          <a:p>
            <a:pPr marL="342900" indent="-342900">
              <a:lnSpc>
                <a:spcPct val="70000"/>
              </a:lnSpc>
              <a:spcBef>
                <a:spcPct val="20000"/>
              </a:spcBef>
              <a:tabLst>
                <a:tab pos="2286000" algn="l"/>
                <a:tab pos="5832475" algn="l"/>
              </a:tabLst>
            </a:pPr>
            <a:endParaRPr lang="nl-NL" sz="1800" dirty="0">
              <a:solidFill>
                <a:schemeClr val="tx1"/>
              </a:solidFill>
              <a:latin typeface="Tahoma" pitchFamily="34" charset="0"/>
            </a:endParaRPr>
          </a:p>
          <a:p>
            <a:pPr marL="342900" indent="-342900">
              <a:lnSpc>
                <a:spcPct val="70000"/>
              </a:lnSpc>
              <a:spcBef>
                <a:spcPct val="20000"/>
              </a:spcBef>
              <a:tabLst>
                <a:tab pos="2286000" algn="l"/>
                <a:tab pos="5832475" algn="l"/>
              </a:tabLst>
            </a:pPr>
            <a:endParaRPr lang="nl-NL" sz="1800" dirty="0">
              <a:solidFill>
                <a:schemeClr val="tx1"/>
              </a:solidFill>
              <a:latin typeface="Tahoma" pitchFamily="34" charset="0"/>
            </a:endParaRPr>
          </a:p>
          <a:p>
            <a:pPr marL="342900" indent="-342900">
              <a:lnSpc>
                <a:spcPct val="70000"/>
              </a:lnSpc>
              <a:spcBef>
                <a:spcPct val="20000"/>
              </a:spcBef>
              <a:tabLst>
                <a:tab pos="2286000" algn="l"/>
                <a:tab pos="5832475" algn="l"/>
              </a:tabLst>
            </a:pPr>
            <a:endParaRPr lang="nl-NL" sz="1800" dirty="0">
              <a:solidFill>
                <a:schemeClr val="tx1"/>
              </a:solidFill>
              <a:latin typeface="Tahoma" pitchFamily="34" charset="0"/>
            </a:endParaRPr>
          </a:p>
        </p:txBody>
      </p:sp>
      <p:sp>
        <p:nvSpPr>
          <p:cNvPr id="6" name="Rectangle 5"/>
          <p:cNvSpPr/>
          <p:nvPr/>
        </p:nvSpPr>
        <p:spPr>
          <a:xfrm>
            <a:off x="-1" y="225518"/>
            <a:ext cx="8893175" cy="954107"/>
          </a:xfrm>
          <a:prstGeom prst="rect">
            <a:avLst/>
          </a:prstGeom>
        </p:spPr>
        <p:txBody>
          <a:bodyPr wrap="square">
            <a:spAutoFit/>
          </a:bodyPr>
          <a:lstStyle/>
          <a:p>
            <a:pPr marL="342900" indent="-342900" algn="ctr">
              <a:spcBef>
                <a:spcPct val="20000"/>
              </a:spcBef>
              <a:tabLst>
                <a:tab pos="2286000" algn="l"/>
                <a:tab pos="5832475" algn="l"/>
              </a:tabLst>
            </a:pPr>
            <a:r>
              <a:rPr lang="tr-TR" sz="3200" b="1" u="sng" dirty="0">
                <a:solidFill>
                  <a:schemeClr val="tx1"/>
                </a:solidFill>
                <a:latin typeface="Tahoma" pitchFamily="34" charset="0"/>
              </a:rPr>
              <a:t>AFERA Management</a:t>
            </a:r>
            <a:endParaRPr lang="nl-NL" sz="3200" b="1" u="sng" dirty="0">
              <a:solidFill>
                <a:schemeClr val="tx1"/>
              </a:solidFill>
              <a:latin typeface="Tahoma" pitchFamily="34" charset="0"/>
            </a:endParaRPr>
          </a:p>
          <a:p>
            <a:pPr marL="342900" indent="-342900">
              <a:spcBef>
                <a:spcPct val="20000"/>
              </a:spcBef>
              <a:tabLst>
                <a:tab pos="2286000" algn="l"/>
                <a:tab pos="5832475" algn="l"/>
              </a:tabLst>
            </a:pPr>
            <a:endParaRPr lang="nl-NL" sz="2000" b="1" dirty="0">
              <a:solidFill>
                <a:schemeClr val="tx1"/>
              </a:solidFill>
              <a:latin typeface="Tahoma" pitchFamily="34" charset="0"/>
            </a:endParaRPr>
          </a:p>
        </p:txBody>
      </p:sp>
      <p:sp>
        <p:nvSpPr>
          <p:cNvPr id="7" name="Rectangle 6"/>
          <p:cNvSpPr/>
          <p:nvPr/>
        </p:nvSpPr>
        <p:spPr>
          <a:xfrm>
            <a:off x="179165" y="1899156"/>
            <a:ext cx="8785670" cy="1077218"/>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agram 8"/>
          <p:cNvGraphicFramePr/>
          <p:nvPr>
            <p:extLst/>
          </p:nvPr>
        </p:nvGraphicFramePr>
        <p:xfrm>
          <a:off x="1219200" y="1214457"/>
          <a:ext cx="7239000" cy="457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158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225518"/>
            <a:ext cx="8893175" cy="954107"/>
          </a:xfrm>
          <a:prstGeom prst="rect">
            <a:avLst/>
          </a:prstGeom>
        </p:spPr>
        <p:txBody>
          <a:bodyPr wrap="square">
            <a:spAutoFit/>
          </a:bodyPr>
          <a:lstStyle/>
          <a:p>
            <a:pPr marL="342900" indent="-342900" algn="ctr">
              <a:spcBef>
                <a:spcPct val="20000"/>
              </a:spcBef>
              <a:tabLst>
                <a:tab pos="2286000" algn="l"/>
                <a:tab pos="5832475" algn="l"/>
              </a:tabLst>
            </a:pPr>
            <a:r>
              <a:rPr lang="en-US" sz="3200" b="1" u="sng" dirty="0">
                <a:solidFill>
                  <a:schemeClr val="tx1"/>
                </a:solidFill>
                <a:latin typeface="Tahoma" pitchFamily="34" charset="0"/>
              </a:rPr>
              <a:t>New </a:t>
            </a:r>
            <a:r>
              <a:rPr lang="nl-NL" sz="3200" b="1" u="sng" dirty="0">
                <a:solidFill>
                  <a:schemeClr val="tx1"/>
                </a:solidFill>
                <a:latin typeface="Tahoma" pitchFamily="34" charset="0"/>
              </a:rPr>
              <a:t>Composition Steering Committee</a:t>
            </a:r>
          </a:p>
          <a:p>
            <a:pPr marL="342900" indent="-342900">
              <a:spcBef>
                <a:spcPct val="20000"/>
              </a:spcBef>
              <a:tabLst>
                <a:tab pos="2286000" algn="l"/>
                <a:tab pos="5832475" algn="l"/>
              </a:tabLst>
            </a:pPr>
            <a:endParaRPr lang="nl-NL" sz="2000" b="1" dirty="0">
              <a:solidFill>
                <a:schemeClr val="tx1"/>
              </a:solidFill>
              <a:latin typeface="Tahoma" pitchFamily="34" charset="0"/>
            </a:endParaRPr>
          </a:p>
        </p:txBody>
      </p:sp>
      <p:sp>
        <p:nvSpPr>
          <p:cNvPr id="7" name="Rectangle 2"/>
          <p:cNvSpPr>
            <a:spLocks noChangeArrowheads="1"/>
          </p:cNvSpPr>
          <p:nvPr/>
        </p:nvSpPr>
        <p:spPr bwMode="auto">
          <a:xfrm>
            <a:off x="778496" y="1524000"/>
            <a:ext cx="8136904" cy="4350802"/>
          </a:xfrm>
          <a:prstGeom prst="rect">
            <a:avLst/>
          </a:prstGeom>
          <a:noFill/>
          <a:ln w="9525">
            <a:noFill/>
            <a:miter lim="800000"/>
            <a:headEnd/>
            <a:tailEnd/>
          </a:ln>
        </p:spPr>
        <p:txBody>
          <a:bodyPr/>
          <a:lstStyle/>
          <a:p>
            <a:pPr marL="342900" indent="-342900">
              <a:spcBef>
                <a:spcPct val="20000"/>
              </a:spcBef>
              <a:tabLst>
                <a:tab pos="2286000" algn="l"/>
                <a:tab pos="5832475" algn="l"/>
              </a:tabLst>
            </a:pPr>
            <a:endParaRPr lang="nl-NL" sz="1600" b="0" dirty="0">
              <a:latin typeface="Tahoma" pitchFamily="34" charset="0"/>
            </a:endParaRPr>
          </a:p>
          <a:p>
            <a:pPr marL="342900" indent="-342900" defTabSz="1025525">
              <a:spcBef>
                <a:spcPct val="20000"/>
              </a:spcBef>
              <a:tabLst>
                <a:tab pos="2286000" algn="l"/>
                <a:tab pos="4310063" algn="l"/>
                <a:tab pos="7088188" algn="l"/>
              </a:tabLst>
            </a:pPr>
            <a:r>
              <a:rPr lang="nl-NL" sz="1600" b="1" u="sng" dirty="0">
                <a:solidFill>
                  <a:schemeClr val="tx1"/>
                </a:solidFill>
                <a:latin typeface="Tahoma" pitchFamily="34" charset="0"/>
              </a:rPr>
              <a:t>Representing	Company	Candidates	Until__</a:t>
            </a:r>
          </a:p>
          <a:p>
            <a:pPr marL="342900" indent="-342900" defTabSz="1025525">
              <a:spcBef>
                <a:spcPct val="20000"/>
              </a:spcBef>
              <a:tabLst>
                <a:tab pos="2286000" algn="l"/>
                <a:tab pos="4310063" algn="l"/>
                <a:tab pos="7088188" algn="l"/>
              </a:tabLst>
            </a:pPr>
            <a:endParaRPr lang="nl-NL" sz="1600" b="0" dirty="0">
              <a:solidFill>
                <a:schemeClr val="tx1"/>
              </a:solidFill>
              <a:latin typeface="Tahoma" pitchFamily="34" charset="0"/>
            </a:endParaRPr>
          </a:p>
          <a:p>
            <a:pPr marL="342900" indent="-342900" defTabSz="1025525">
              <a:spcBef>
                <a:spcPct val="20000"/>
              </a:spcBef>
              <a:tabLst>
                <a:tab pos="2286000" algn="l"/>
                <a:tab pos="4310063" algn="l"/>
                <a:tab pos="7088188" algn="l"/>
              </a:tabLst>
            </a:pPr>
            <a:r>
              <a:rPr lang="nl-NL" sz="1600" b="0" dirty="0">
                <a:solidFill>
                  <a:schemeClr val="tx1"/>
                </a:solidFill>
                <a:latin typeface="Tahoma" pitchFamily="34" charset="0"/>
              </a:rPr>
              <a:t>Tape Manufacturer	Lohmann	Evert Smit	9/2021</a:t>
            </a:r>
          </a:p>
          <a:p>
            <a:pPr marL="342900" indent="-342900" defTabSz="1025525">
              <a:lnSpc>
                <a:spcPct val="70000"/>
              </a:lnSpc>
              <a:spcBef>
                <a:spcPct val="20000"/>
              </a:spcBef>
              <a:tabLst>
                <a:tab pos="2286000" algn="l"/>
                <a:tab pos="4310063" algn="l"/>
                <a:tab pos="7088188" algn="l"/>
              </a:tabLst>
            </a:pPr>
            <a:r>
              <a:rPr lang="nl-NL" sz="1600" b="0" dirty="0">
                <a:solidFill>
                  <a:schemeClr val="tx1"/>
                </a:solidFill>
                <a:latin typeface="Tahoma" pitchFamily="34" charset="0"/>
              </a:rPr>
              <a:t>Tape </a:t>
            </a:r>
            <a:r>
              <a:rPr lang="nl-NL" sz="1600" b="0" dirty="0" err="1">
                <a:solidFill>
                  <a:schemeClr val="tx1"/>
                </a:solidFill>
                <a:latin typeface="Tahoma" pitchFamily="34" charset="0"/>
              </a:rPr>
              <a:t>Manufacturer</a:t>
            </a:r>
            <a:r>
              <a:rPr lang="nl-NL" sz="1600" b="0" dirty="0">
                <a:solidFill>
                  <a:schemeClr val="tx1"/>
                </a:solidFill>
                <a:latin typeface="Tahoma" pitchFamily="34" charset="0"/>
              </a:rPr>
              <a:t>	3M	Lori Cherry	9/2020</a:t>
            </a:r>
          </a:p>
          <a:p>
            <a:pPr marL="342900" indent="-342900" defTabSz="1025525">
              <a:lnSpc>
                <a:spcPct val="70000"/>
              </a:lnSpc>
              <a:spcBef>
                <a:spcPct val="20000"/>
              </a:spcBef>
              <a:tabLst>
                <a:tab pos="2286000" algn="l"/>
                <a:tab pos="4310063" algn="l"/>
                <a:tab pos="7088188" algn="l"/>
              </a:tabLst>
            </a:pPr>
            <a:r>
              <a:rPr lang="nl-NL" sz="1600" b="0" dirty="0">
                <a:solidFill>
                  <a:schemeClr val="tx1"/>
                </a:solidFill>
                <a:latin typeface="Tahoma" pitchFamily="34" charset="0"/>
              </a:rPr>
              <a:t>Tape Manufacturer	tesa	Reinhard Storbeck (TC Chair)	9/2021</a:t>
            </a:r>
          </a:p>
          <a:p>
            <a:pPr marL="342900" indent="-342900" defTabSz="1025525">
              <a:lnSpc>
                <a:spcPct val="70000"/>
              </a:lnSpc>
              <a:spcBef>
                <a:spcPct val="20000"/>
              </a:spcBef>
              <a:tabLst>
                <a:tab pos="2286000" algn="l"/>
                <a:tab pos="4310063" algn="l"/>
                <a:tab pos="7088188" algn="l"/>
              </a:tabLst>
            </a:pPr>
            <a:r>
              <a:rPr lang="nl-NL" sz="1600" b="0" dirty="0">
                <a:solidFill>
                  <a:schemeClr val="tx1"/>
                </a:solidFill>
                <a:latin typeface="Tahoma" pitchFamily="34" charset="0"/>
              </a:rPr>
              <a:t>Tape </a:t>
            </a:r>
            <a:r>
              <a:rPr lang="nl-NL" sz="1600" b="0" dirty="0" err="1">
                <a:solidFill>
                  <a:schemeClr val="tx1"/>
                </a:solidFill>
                <a:latin typeface="Tahoma" pitchFamily="34" charset="0"/>
              </a:rPr>
              <a:t>Manufacturer</a:t>
            </a:r>
            <a:r>
              <a:rPr lang="nl-NL" sz="1600" b="0" dirty="0">
                <a:solidFill>
                  <a:schemeClr val="tx1"/>
                </a:solidFill>
                <a:latin typeface="Tahoma" pitchFamily="34" charset="0"/>
              </a:rPr>
              <a:t>	American </a:t>
            </a:r>
            <a:r>
              <a:rPr lang="nl-NL" sz="1600" b="0" dirty="0" err="1">
                <a:solidFill>
                  <a:schemeClr val="tx1"/>
                </a:solidFill>
                <a:latin typeface="Tahoma" pitchFamily="34" charset="0"/>
              </a:rPr>
              <a:t>Biltrite</a:t>
            </a:r>
            <a:r>
              <a:rPr lang="nl-NL" sz="1600" b="0" dirty="0">
                <a:solidFill>
                  <a:schemeClr val="tx1"/>
                </a:solidFill>
                <a:latin typeface="Tahoma" pitchFamily="34" charset="0"/>
              </a:rPr>
              <a:t>	Jacques Geijsen (MKC Chair)	9/2020</a:t>
            </a:r>
          </a:p>
          <a:p>
            <a:pPr marL="342900" indent="-342900" defTabSz="1025525">
              <a:lnSpc>
                <a:spcPct val="70000"/>
              </a:lnSpc>
              <a:spcBef>
                <a:spcPct val="20000"/>
              </a:spcBef>
              <a:tabLst>
                <a:tab pos="2286000" algn="l"/>
                <a:tab pos="4310063" algn="l"/>
                <a:tab pos="7088188" algn="l"/>
              </a:tabLst>
            </a:pPr>
            <a:r>
              <a:rPr lang="nl-NL" sz="1600" b="0" dirty="0">
                <a:solidFill>
                  <a:schemeClr val="tx1"/>
                </a:solidFill>
              </a:rPr>
              <a:t>Tape Manufacturer	</a:t>
            </a:r>
            <a:r>
              <a:rPr lang="nl-NL" sz="1600" b="0" dirty="0">
                <a:solidFill>
                  <a:srgbClr val="FF0000"/>
                </a:solidFill>
              </a:rPr>
              <a:t>TBD	TBD</a:t>
            </a:r>
            <a:r>
              <a:rPr lang="nl-NL" sz="1600" b="0" dirty="0"/>
              <a:t>	</a:t>
            </a:r>
            <a:r>
              <a:rPr lang="nl-NL" sz="1600" b="0" dirty="0">
                <a:solidFill>
                  <a:srgbClr val="FF0000"/>
                </a:solidFill>
              </a:rPr>
              <a:t>9/2021</a:t>
            </a:r>
          </a:p>
          <a:p>
            <a:pPr marL="342900" indent="-342900" defTabSz="1025525">
              <a:lnSpc>
                <a:spcPct val="70000"/>
              </a:lnSpc>
              <a:spcBef>
                <a:spcPct val="20000"/>
              </a:spcBef>
              <a:tabLst>
                <a:tab pos="2286000" algn="l"/>
                <a:tab pos="4310063" algn="l"/>
                <a:tab pos="7088188" algn="l"/>
              </a:tabLst>
            </a:pPr>
            <a:r>
              <a:rPr lang="nl-NL" sz="1600" b="0" dirty="0">
                <a:solidFill>
                  <a:schemeClr val="tx1"/>
                </a:solidFill>
                <a:latin typeface="Tahoma" pitchFamily="34" charset="0"/>
              </a:rPr>
              <a:t>Converter	Egebant	İbrahim Hatipoglu 	9/2021</a:t>
            </a:r>
          </a:p>
          <a:p>
            <a:pPr marL="342900" indent="-342900" defTabSz="1025525">
              <a:lnSpc>
                <a:spcPct val="70000"/>
              </a:lnSpc>
              <a:spcBef>
                <a:spcPct val="20000"/>
              </a:spcBef>
              <a:tabLst>
                <a:tab pos="2286000" algn="l"/>
                <a:tab pos="4310063" algn="l"/>
                <a:tab pos="7088188" algn="l"/>
              </a:tabLst>
            </a:pPr>
            <a:r>
              <a:rPr lang="nl-NL" sz="1600" b="0" dirty="0" err="1">
                <a:solidFill>
                  <a:schemeClr val="tx1"/>
                </a:solidFill>
                <a:latin typeface="Tahoma" pitchFamily="34" charset="0"/>
              </a:rPr>
              <a:t>Supplier</a:t>
            </a:r>
            <a:r>
              <a:rPr lang="nl-NL" sz="1600" b="0" dirty="0">
                <a:solidFill>
                  <a:schemeClr val="tx1"/>
                </a:solidFill>
                <a:latin typeface="Tahoma" pitchFamily="34" charset="0"/>
              </a:rPr>
              <a:t>	</a:t>
            </a:r>
            <a:r>
              <a:rPr lang="nl-NL" sz="1600" b="0" dirty="0" err="1">
                <a:solidFill>
                  <a:schemeClr val="tx1"/>
                </a:solidFill>
                <a:latin typeface="Tahoma" pitchFamily="34" charset="0"/>
              </a:rPr>
              <a:t>Bostik</a:t>
            </a:r>
            <a:r>
              <a:rPr lang="nl-NL" sz="1600" b="0" dirty="0">
                <a:solidFill>
                  <a:schemeClr val="tx1"/>
                </a:solidFill>
                <a:latin typeface="Tahoma" pitchFamily="34" charset="0"/>
              </a:rPr>
              <a:t>	Ian Grace	9/2020</a:t>
            </a:r>
          </a:p>
          <a:p>
            <a:pPr marL="342900" indent="-342900" defTabSz="1025525">
              <a:lnSpc>
                <a:spcPct val="70000"/>
              </a:lnSpc>
              <a:spcBef>
                <a:spcPct val="20000"/>
              </a:spcBef>
              <a:tabLst>
                <a:tab pos="2286000" algn="l"/>
                <a:tab pos="4310063" algn="l"/>
                <a:tab pos="7088188" algn="l"/>
              </a:tabLst>
            </a:pPr>
            <a:r>
              <a:rPr lang="nl-NL" sz="1600" b="0" dirty="0">
                <a:solidFill>
                  <a:schemeClr val="tx1"/>
                </a:solidFill>
                <a:latin typeface="Tahoma" pitchFamily="34" charset="0"/>
              </a:rPr>
              <a:t>Supplier	HB Fuller	Melanie Lack	9/2020</a:t>
            </a:r>
          </a:p>
          <a:p>
            <a:pPr marL="342900" indent="-342900" algn="l" defTabSz="1025525">
              <a:lnSpc>
                <a:spcPct val="70000"/>
              </a:lnSpc>
              <a:spcBef>
                <a:spcPct val="20000"/>
              </a:spcBef>
              <a:tabLst>
                <a:tab pos="2286000" algn="l"/>
                <a:tab pos="4310063" algn="l"/>
                <a:tab pos="7088188" algn="l"/>
              </a:tabLst>
            </a:pPr>
            <a:endParaRPr lang="nl-NL" sz="1600" b="0" dirty="0">
              <a:latin typeface="Tahoma" pitchFamily="34" charset="0"/>
            </a:endParaRPr>
          </a:p>
          <a:p>
            <a:pPr marL="342900" indent="-342900" algn="l">
              <a:lnSpc>
                <a:spcPct val="70000"/>
              </a:lnSpc>
              <a:spcBef>
                <a:spcPct val="20000"/>
              </a:spcBef>
              <a:tabLst>
                <a:tab pos="2286000" algn="l"/>
                <a:tab pos="5832475" algn="l"/>
              </a:tabLst>
            </a:pPr>
            <a:endParaRPr lang="nl-NL" sz="1600" b="0" dirty="0">
              <a:latin typeface="Tahoma" pitchFamily="34" charset="0"/>
            </a:endParaRPr>
          </a:p>
          <a:p>
            <a:pPr marL="342900" indent="-342900" algn="l">
              <a:spcBef>
                <a:spcPct val="20000"/>
              </a:spcBef>
              <a:tabLst>
                <a:tab pos="2286000" algn="l"/>
                <a:tab pos="5832475" algn="l"/>
              </a:tabLst>
            </a:pPr>
            <a:r>
              <a:rPr lang="nl-NL" sz="1600" b="1" dirty="0">
                <a:solidFill>
                  <a:schemeClr val="tx1"/>
                </a:solidFill>
                <a:latin typeface="Tahoma" pitchFamily="34" charset="0"/>
              </a:rPr>
              <a:t>Rotation Schedule:</a:t>
            </a:r>
          </a:p>
          <a:p>
            <a:pPr marL="342900" indent="-342900" algn="l">
              <a:spcBef>
                <a:spcPct val="20000"/>
              </a:spcBef>
              <a:tabLst>
                <a:tab pos="2286000" algn="l"/>
                <a:tab pos="5832475" algn="l"/>
              </a:tabLst>
            </a:pPr>
            <a:r>
              <a:rPr lang="nl-NL" sz="1600" dirty="0">
                <a:solidFill>
                  <a:schemeClr val="tx1"/>
                </a:solidFill>
                <a:latin typeface="Tahoma" pitchFamily="34" charset="0"/>
              </a:rPr>
              <a:t>	</a:t>
            </a:r>
          </a:p>
          <a:p>
            <a:pPr marL="342900" indent="-342900" algn="l">
              <a:spcBef>
                <a:spcPct val="20000"/>
              </a:spcBef>
              <a:tabLst>
                <a:tab pos="2286000" algn="l"/>
                <a:tab pos="5832475" algn="l"/>
              </a:tabLst>
            </a:pPr>
            <a:r>
              <a:rPr lang="nl-NL" sz="1400" b="1" u="sng" dirty="0">
                <a:solidFill>
                  <a:schemeClr val="tx1"/>
                </a:solidFill>
                <a:latin typeface="Tahoma" pitchFamily="34" charset="0"/>
              </a:rPr>
              <a:t>Presidency	  Years	Vice Presidency</a:t>
            </a:r>
            <a:r>
              <a:rPr lang="nl-NL" sz="1600" b="0" u="sng" dirty="0">
                <a:solidFill>
                  <a:schemeClr val="tx1"/>
                </a:solidFill>
                <a:latin typeface="Tahoma" pitchFamily="34" charset="0"/>
              </a:rPr>
              <a:t>_____</a:t>
            </a:r>
          </a:p>
          <a:p>
            <a:pPr algn="l">
              <a:lnSpc>
                <a:spcPct val="70000"/>
              </a:lnSpc>
              <a:spcBef>
                <a:spcPct val="20000"/>
              </a:spcBef>
              <a:tabLst>
                <a:tab pos="2400300" algn="l"/>
                <a:tab pos="3086100" algn="l"/>
                <a:tab pos="5832475" algn="l"/>
              </a:tabLst>
            </a:pPr>
            <a:endParaRPr lang="nl-NL" sz="1600" b="0" dirty="0">
              <a:solidFill>
                <a:schemeClr val="tx1"/>
              </a:solidFill>
            </a:endParaRPr>
          </a:p>
          <a:p>
            <a:pPr algn="l">
              <a:lnSpc>
                <a:spcPct val="70000"/>
              </a:lnSpc>
              <a:spcBef>
                <a:spcPct val="20000"/>
              </a:spcBef>
              <a:tabLst>
                <a:tab pos="2400300" algn="l"/>
                <a:tab pos="3086100" algn="l"/>
                <a:tab pos="5832475" algn="l"/>
              </a:tabLst>
            </a:pPr>
            <a:r>
              <a:rPr lang="nl-NL" sz="1600" b="0" dirty="0">
                <a:solidFill>
                  <a:schemeClr val="tx1"/>
                </a:solidFill>
              </a:rPr>
              <a:t>Evert Smit</a:t>
            </a:r>
            <a:r>
              <a:rPr lang="nl-NL" sz="1600" b="0" dirty="0">
                <a:solidFill>
                  <a:schemeClr val="tx1"/>
                </a:solidFill>
                <a:latin typeface="Tahoma" pitchFamily="34" charset="0"/>
              </a:rPr>
              <a:t>	2018-2021   	Lori Cherry</a:t>
            </a:r>
          </a:p>
          <a:p>
            <a:pPr marL="342900" indent="-342900">
              <a:lnSpc>
                <a:spcPct val="70000"/>
              </a:lnSpc>
              <a:spcBef>
                <a:spcPct val="20000"/>
              </a:spcBef>
              <a:tabLst>
                <a:tab pos="2286000" algn="l"/>
                <a:tab pos="5832475" algn="l"/>
              </a:tabLst>
            </a:pPr>
            <a:endParaRPr lang="nl-NL" sz="1600" dirty="0">
              <a:solidFill>
                <a:srgbClr val="FF0000"/>
              </a:solidFill>
              <a:latin typeface="Tahoma" pitchFamily="34" charset="0"/>
            </a:endParaRPr>
          </a:p>
          <a:p>
            <a:pPr marL="342900" indent="-342900">
              <a:lnSpc>
                <a:spcPct val="70000"/>
              </a:lnSpc>
              <a:spcBef>
                <a:spcPct val="20000"/>
              </a:spcBef>
              <a:tabLst>
                <a:tab pos="2286000" algn="l"/>
                <a:tab pos="5832475" algn="l"/>
              </a:tabLst>
            </a:pPr>
            <a:endParaRPr lang="nl-NL" dirty="0"/>
          </a:p>
          <a:p>
            <a:pPr marL="342900" indent="-342900">
              <a:lnSpc>
                <a:spcPct val="70000"/>
              </a:lnSpc>
              <a:spcBef>
                <a:spcPct val="20000"/>
              </a:spcBef>
              <a:tabLst>
                <a:tab pos="2286000" algn="l"/>
                <a:tab pos="5832475" algn="l"/>
              </a:tabLst>
            </a:pPr>
            <a:endParaRPr lang="nl-NL" dirty="0">
              <a:latin typeface="Tahoma" pitchFamily="34" charset="0"/>
            </a:endParaRPr>
          </a:p>
          <a:p>
            <a:pPr marL="342900" indent="-342900">
              <a:lnSpc>
                <a:spcPct val="70000"/>
              </a:lnSpc>
              <a:spcBef>
                <a:spcPct val="20000"/>
              </a:spcBef>
              <a:tabLst>
                <a:tab pos="2286000" algn="l"/>
                <a:tab pos="5832475" algn="l"/>
              </a:tabLst>
            </a:pPr>
            <a:endParaRPr lang="nl-NL" dirty="0">
              <a:latin typeface="Tahoma" pitchFamily="34" charset="0"/>
            </a:endParaRPr>
          </a:p>
          <a:p>
            <a:pPr marL="342900" indent="-342900">
              <a:lnSpc>
                <a:spcPct val="70000"/>
              </a:lnSpc>
              <a:spcBef>
                <a:spcPct val="20000"/>
              </a:spcBef>
              <a:tabLst>
                <a:tab pos="2286000" algn="l"/>
                <a:tab pos="5832475" algn="l"/>
              </a:tabLst>
            </a:pPr>
            <a:endParaRPr lang="nl-NL" dirty="0">
              <a:latin typeface="Tahoma" pitchFamily="34" charset="0"/>
            </a:endParaRPr>
          </a:p>
        </p:txBody>
      </p:sp>
    </p:spTree>
    <p:extLst>
      <p:ext uri="{BB962C8B-B14F-4D97-AF65-F5344CB8AC3E}">
        <p14:creationId xmlns:p14="http://schemas.microsoft.com/office/powerpoint/2010/main" val="212658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835696" y="3140968"/>
            <a:ext cx="5795962" cy="1116013"/>
          </a:xfrm>
        </p:spPr>
        <p:txBody>
          <a:bodyPr/>
          <a:lstStyle/>
          <a:p>
            <a:r>
              <a:rPr lang="tr-TR" dirty="0">
                <a:solidFill>
                  <a:schemeClr val="tx1"/>
                </a:solidFill>
              </a:rPr>
              <a:t>Offic</a:t>
            </a:r>
            <a:r>
              <a:rPr lang="nl-NL" dirty="0">
                <a:solidFill>
                  <a:schemeClr val="tx1"/>
                </a:solidFill>
              </a:rPr>
              <a:t>i</a:t>
            </a:r>
            <a:r>
              <a:rPr lang="tr-TR" dirty="0">
                <a:solidFill>
                  <a:schemeClr val="tx1"/>
                </a:solidFill>
              </a:rPr>
              <a:t>al Opening</a:t>
            </a:r>
            <a:br>
              <a:rPr lang="tr-TR" dirty="0">
                <a:solidFill>
                  <a:schemeClr val="tx1"/>
                </a:solidFill>
              </a:rPr>
            </a:br>
            <a:r>
              <a:rPr lang="en-US" dirty="0">
                <a:solidFill>
                  <a:schemeClr val="tx1"/>
                </a:solidFill>
              </a:rPr>
              <a:t>61</a:t>
            </a:r>
            <a:r>
              <a:rPr lang="nl-NL" dirty="0">
                <a:solidFill>
                  <a:schemeClr val="tx1"/>
                </a:solidFill>
              </a:rPr>
              <a:t>st </a:t>
            </a:r>
            <a:r>
              <a:rPr lang="tr-TR" dirty="0">
                <a:solidFill>
                  <a:schemeClr val="tx1"/>
                </a:solidFill>
              </a:rPr>
              <a:t>Annual Conference</a:t>
            </a:r>
            <a:endParaRPr lang="nl-NL" dirty="0">
              <a:solidFill>
                <a:schemeClr val="tx1"/>
              </a:solidFill>
            </a:endParaRPr>
          </a:p>
        </p:txBody>
      </p:sp>
      <p:graphicFrame>
        <p:nvGraphicFramePr>
          <p:cNvPr id="8" name="Object 1028"/>
          <p:cNvGraphicFramePr>
            <a:graphicFrameLocks noChangeAspect="1"/>
          </p:cNvGraphicFramePr>
          <p:nvPr>
            <p:extLst/>
          </p:nvPr>
        </p:nvGraphicFramePr>
        <p:xfrm>
          <a:off x="3719512" y="1268760"/>
          <a:ext cx="1704975" cy="1085850"/>
        </p:xfrm>
        <a:graphic>
          <a:graphicData uri="http://schemas.openxmlformats.org/presentationml/2006/ole">
            <mc:AlternateContent xmlns:mc="http://schemas.openxmlformats.org/markup-compatibility/2006">
              <mc:Choice xmlns:v="urn:schemas-microsoft-com:vml" Requires="v">
                <p:oleObj spid="_x0000_s3075" name="Image" r:id="rId3" imgW="1704762" imgH="1085714" progId="">
                  <p:embed/>
                </p:oleObj>
              </mc:Choice>
              <mc:Fallback>
                <p:oleObj name="Image" r:id="rId3" imgW="1704762" imgH="10857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2" y="1268760"/>
                        <a:ext cx="1704975" cy="1085850"/>
                      </a:xfrm>
                      <a:prstGeom prst="rect">
                        <a:avLst/>
                      </a:prstGeom>
                      <a:noFill/>
                      <a:ln>
                        <a:noFill/>
                      </a:ln>
                      <a:effectLst/>
                      <a:extLst>
                        <a:ext uri="{909E8E84-426E-40DD-AFC4-6F175D3DCCD1}">
                          <a14:hiddenFill xmlns:a14="http://schemas.microsoft.com/office/drawing/2010/main">
                            <a:solidFill>
                              <a:srgbClr val="CC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723287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676400" y="457200"/>
            <a:ext cx="5851211" cy="5995086"/>
          </a:xfrm>
          <a:prstGeom prst="rect">
            <a:avLst/>
          </a:prstGeom>
        </p:spPr>
      </p:pic>
    </p:spTree>
    <p:extLst>
      <p:ext uri="{BB962C8B-B14F-4D97-AF65-F5344CB8AC3E}">
        <p14:creationId xmlns:p14="http://schemas.microsoft.com/office/powerpoint/2010/main" val="357851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914400" y="609600"/>
            <a:ext cx="7467600" cy="2590800"/>
          </a:xfrm>
          <a:prstGeom prst="rect">
            <a:avLst/>
          </a:prstGeom>
          <a:noFill/>
          <a:ln w="9525">
            <a:noFill/>
            <a:miter lim="800000"/>
            <a:headEnd/>
            <a:tailEnd/>
          </a:ln>
        </p:spPr>
        <p:txBody>
          <a:bodyPr anchor="ctr"/>
          <a:lstStyle/>
          <a:p>
            <a:pPr algn="ctr"/>
            <a:r>
              <a:rPr lang="en-GB" b="1" dirty="0">
                <a:solidFill>
                  <a:schemeClr val="tx1"/>
                </a:solidFill>
              </a:rPr>
              <a:t>Afera</a:t>
            </a:r>
            <a:br>
              <a:rPr lang="en-GB" b="1" dirty="0">
                <a:solidFill>
                  <a:schemeClr val="tx1"/>
                </a:solidFill>
              </a:rPr>
            </a:br>
            <a:r>
              <a:rPr lang="en-GB" b="1" dirty="0">
                <a:solidFill>
                  <a:schemeClr val="tx1"/>
                </a:solidFill>
              </a:rPr>
              <a:t> Marketing Committee </a:t>
            </a:r>
          </a:p>
          <a:p>
            <a:pPr algn="ctr"/>
            <a:r>
              <a:rPr lang="en-GB" b="1" dirty="0">
                <a:solidFill>
                  <a:schemeClr val="tx1"/>
                </a:solidFill>
              </a:rPr>
              <a:t>General Report 2018</a:t>
            </a:r>
            <a:br>
              <a:rPr lang="en-GB" b="1" dirty="0">
                <a:solidFill>
                  <a:schemeClr val="tx1"/>
                </a:solidFill>
              </a:rPr>
            </a:br>
            <a:r>
              <a:rPr lang="en-GB" b="1" dirty="0">
                <a:solidFill>
                  <a:schemeClr val="tx1"/>
                </a:solidFill>
              </a:rPr>
              <a:t>Plans 2019</a:t>
            </a:r>
            <a:endParaRPr lang="nl-NL" dirty="0"/>
          </a:p>
        </p:txBody>
      </p:sp>
      <p:sp>
        <p:nvSpPr>
          <p:cNvPr id="11270" name="Rectangle 3"/>
          <p:cNvSpPr>
            <a:spLocks noChangeArrowheads="1"/>
          </p:cNvSpPr>
          <p:nvPr/>
        </p:nvSpPr>
        <p:spPr bwMode="auto">
          <a:xfrm>
            <a:off x="685800" y="3124200"/>
            <a:ext cx="8001000" cy="1752600"/>
          </a:xfrm>
          <a:prstGeom prst="rect">
            <a:avLst/>
          </a:prstGeom>
          <a:noFill/>
          <a:ln w="9525">
            <a:noFill/>
            <a:miter lim="800000"/>
            <a:headEnd/>
            <a:tailEnd/>
          </a:ln>
        </p:spPr>
        <p:txBody>
          <a:bodyPr/>
          <a:lstStyle/>
          <a:p>
            <a:pPr algn="ctr">
              <a:spcBef>
                <a:spcPct val="20000"/>
              </a:spcBef>
            </a:pPr>
            <a:r>
              <a:rPr lang="en-GB" sz="3200" b="1" dirty="0">
                <a:solidFill>
                  <a:schemeClr val="tx1"/>
                </a:solidFill>
              </a:rPr>
              <a:t>By Chairman: Jacques Geijsen</a:t>
            </a:r>
          </a:p>
          <a:p>
            <a:pPr algn="ctr">
              <a:spcBef>
                <a:spcPct val="20000"/>
              </a:spcBef>
            </a:pPr>
            <a:endParaRPr lang="en-GB" sz="2800" dirty="0"/>
          </a:p>
        </p:txBody>
      </p:sp>
      <p:pic>
        <p:nvPicPr>
          <p:cNvPr id="6146" name="Picture 2"/>
          <p:cNvPicPr>
            <a:picLocks noChangeAspect="1" noChangeArrowheads="1"/>
          </p:cNvPicPr>
          <p:nvPr/>
        </p:nvPicPr>
        <p:blipFill>
          <a:blip r:embed="rId3" cstate="print"/>
          <a:srcRect/>
          <a:stretch>
            <a:fillRect/>
          </a:stretch>
        </p:blipFill>
        <p:spPr bwMode="auto">
          <a:xfrm>
            <a:off x="1524000" y="3962400"/>
            <a:ext cx="6217316" cy="2173794"/>
          </a:xfrm>
          <a:prstGeom prst="rect">
            <a:avLst/>
          </a:prstGeom>
          <a:noFill/>
          <a:ln w="9525">
            <a:noFill/>
            <a:miter lim="800000"/>
            <a:headEnd/>
            <a:tailEnd/>
          </a:ln>
          <a:effectLst/>
        </p:spPr>
      </p:pic>
    </p:spTree>
    <p:extLst>
      <p:ext uri="{BB962C8B-B14F-4D97-AF65-F5344CB8AC3E}">
        <p14:creationId xmlns:p14="http://schemas.microsoft.com/office/powerpoint/2010/main" val="228452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914400" y="609600"/>
            <a:ext cx="7467600" cy="2590800"/>
          </a:xfrm>
          <a:prstGeom prst="rect">
            <a:avLst/>
          </a:prstGeom>
          <a:noFill/>
          <a:ln w="9525">
            <a:noFill/>
            <a:miter lim="800000"/>
            <a:headEnd/>
            <a:tailEnd/>
          </a:ln>
        </p:spPr>
        <p:txBody>
          <a:bodyPr anchor="ctr"/>
          <a:lstStyle/>
          <a:p>
            <a:pPr algn="ctr"/>
            <a:r>
              <a:rPr lang="en-GB" b="1" dirty="0">
                <a:solidFill>
                  <a:schemeClr val="tx1"/>
                </a:solidFill>
              </a:rPr>
              <a:t>Update from the Marketing Committee</a:t>
            </a:r>
            <a:endParaRPr lang="nl-NL" dirty="0"/>
          </a:p>
        </p:txBody>
      </p:sp>
      <p:sp>
        <p:nvSpPr>
          <p:cNvPr id="11270" name="Rectangle 3"/>
          <p:cNvSpPr>
            <a:spLocks noChangeArrowheads="1"/>
          </p:cNvSpPr>
          <p:nvPr/>
        </p:nvSpPr>
        <p:spPr bwMode="auto">
          <a:xfrm>
            <a:off x="685800" y="3124200"/>
            <a:ext cx="8001000" cy="1752600"/>
          </a:xfrm>
          <a:prstGeom prst="rect">
            <a:avLst/>
          </a:prstGeom>
          <a:noFill/>
          <a:ln w="9525">
            <a:noFill/>
            <a:miter lim="800000"/>
            <a:headEnd/>
            <a:tailEnd/>
          </a:ln>
        </p:spPr>
        <p:txBody>
          <a:bodyPr/>
          <a:lstStyle/>
          <a:p>
            <a:pPr algn="ctr">
              <a:spcBef>
                <a:spcPct val="20000"/>
              </a:spcBef>
            </a:pPr>
            <a:r>
              <a:rPr lang="en-GB" sz="3200" b="1" dirty="0">
                <a:solidFill>
                  <a:schemeClr val="tx1"/>
                </a:solidFill>
              </a:rPr>
              <a:t>Jacques Geijsen</a:t>
            </a:r>
          </a:p>
          <a:p>
            <a:pPr algn="ctr">
              <a:spcBef>
                <a:spcPct val="20000"/>
              </a:spcBef>
            </a:pPr>
            <a:endParaRPr lang="en-GB" sz="2800" dirty="0"/>
          </a:p>
        </p:txBody>
      </p:sp>
      <p:pic>
        <p:nvPicPr>
          <p:cNvPr id="6146" name="Picture 2"/>
          <p:cNvPicPr>
            <a:picLocks noChangeAspect="1" noChangeArrowheads="1"/>
          </p:cNvPicPr>
          <p:nvPr/>
        </p:nvPicPr>
        <p:blipFill>
          <a:blip r:embed="rId3" cstate="print"/>
          <a:srcRect/>
          <a:stretch>
            <a:fillRect/>
          </a:stretch>
        </p:blipFill>
        <p:spPr bwMode="auto">
          <a:xfrm>
            <a:off x="1524000" y="3962400"/>
            <a:ext cx="6217316" cy="2173794"/>
          </a:xfrm>
          <a:prstGeom prst="rect">
            <a:avLst/>
          </a:prstGeom>
          <a:noFill/>
          <a:ln w="9525">
            <a:noFill/>
            <a:miter lim="800000"/>
            <a:headEnd/>
            <a:tailEnd/>
          </a:ln>
          <a:effectLst/>
        </p:spPr>
      </p:pic>
    </p:spTree>
    <p:extLst>
      <p:ext uri="{BB962C8B-B14F-4D97-AF65-F5344CB8AC3E}">
        <p14:creationId xmlns:p14="http://schemas.microsoft.com/office/powerpoint/2010/main" val="70530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Actioned</a:t>
            </a:r>
            <a:r>
              <a:rPr lang="de-DE" dirty="0"/>
              <a:t> 2018, </a:t>
            </a:r>
            <a:r>
              <a:rPr lang="de-DE" dirty="0" err="1"/>
              <a:t>Ongoing</a:t>
            </a:r>
            <a:r>
              <a:rPr lang="de-DE" dirty="0"/>
              <a:t> 2019</a:t>
            </a:r>
            <a:endParaRPr lang="en-US" dirty="0"/>
          </a:p>
        </p:txBody>
      </p:sp>
      <p:sp>
        <p:nvSpPr>
          <p:cNvPr id="3" name="Content Placeholder 2"/>
          <p:cNvSpPr>
            <a:spLocks noGrp="1"/>
          </p:cNvSpPr>
          <p:nvPr>
            <p:ph idx="1"/>
          </p:nvPr>
        </p:nvSpPr>
        <p:spPr>
          <a:xfrm>
            <a:off x="332232" y="1603883"/>
            <a:ext cx="8153400" cy="4114800"/>
          </a:xfrm>
        </p:spPr>
        <p:txBody>
          <a:bodyPr/>
          <a:lstStyle/>
          <a:p>
            <a:pPr marL="0" indent="0">
              <a:buNone/>
            </a:pPr>
            <a:r>
              <a:rPr lang="en-US" sz="2000" dirty="0"/>
              <a:t>Marketing : Internal vs. External </a:t>
            </a:r>
          </a:p>
          <a:p>
            <a:pPr marL="0" indent="0">
              <a:buNone/>
            </a:pPr>
            <a:endParaRPr lang="en-US" sz="2000" dirty="0"/>
          </a:p>
          <a:p>
            <a:pPr marL="0" indent="0">
              <a:buNone/>
            </a:pPr>
            <a:r>
              <a:rPr lang="en-US" sz="2000" dirty="0"/>
              <a:t>External :	- increase converter members			</a:t>
            </a:r>
          </a:p>
          <a:p>
            <a:pPr marL="0" indent="0">
              <a:buNone/>
            </a:pPr>
            <a:r>
              <a:rPr lang="en-US" sz="2000" dirty="0"/>
              <a:t>		- educational program</a:t>
            </a:r>
          </a:p>
          <a:p>
            <a:pPr marL="0" indent="0">
              <a:buNone/>
            </a:pPr>
            <a:r>
              <a:rPr lang="en-US" sz="2000" dirty="0"/>
              <a:t>		- website / social media / mailings</a:t>
            </a:r>
          </a:p>
          <a:p>
            <a:pPr marL="0" indent="0">
              <a:buNone/>
            </a:pPr>
            <a:endParaRPr lang="en-US" sz="2000" dirty="0"/>
          </a:p>
          <a:p>
            <a:pPr marL="0" indent="0">
              <a:buNone/>
            </a:pPr>
            <a:r>
              <a:rPr lang="en-US" sz="2000" dirty="0"/>
              <a:t>Internal :	content : - stimulate vs. mandate contributing content</a:t>
            </a:r>
            <a:br>
              <a:rPr lang="en-US" sz="2000" dirty="0"/>
            </a:br>
            <a:r>
              <a:rPr lang="en-US" sz="2000" dirty="0"/>
              <a:t>			  - market study (retrospective) </a:t>
            </a:r>
          </a:p>
          <a:p>
            <a:pPr marL="0" indent="0">
              <a:buNone/>
            </a:pPr>
            <a:r>
              <a:rPr lang="en-US" sz="2000" dirty="0"/>
              <a:t>			  - relevancy based on type of member ( tape 			    manufacturer, converter, supplier)</a:t>
            </a:r>
          </a:p>
          <a:p>
            <a:pPr marL="0" indent="0">
              <a:buNone/>
            </a:pPr>
            <a:r>
              <a:rPr lang="en-US" sz="2000" dirty="0"/>
              <a:t>		</a:t>
            </a:r>
          </a:p>
          <a:p>
            <a:pPr marL="0" indent="0">
              <a:buNone/>
            </a:pPr>
            <a:r>
              <a:rPr lang="en-US" sz="2000" dirty="0"/>
              <a:t>		annual conference 2018 (format – program)</a:t>
            </a:r>
          </a:p>
          <a:p>
            <a:endParaRPr lang="en-US" dirty="0"/>
          </a:p>
        </p:txBody>
      </p:sp>
      <p:sp>
        <p:nvSpPr>
          <p:cNvPr id="5" name="Footer Placeholder 4"/>
          <p:cNvSpPr>
            <a:spLocks noGrp="1"/>
          </p:cNvSpPr>
          <p:nvPr>
            <p:ph type="ftr" sz="quarter" idx="11"/>
          </p:nvPr>
        </p:nvSpPr>
        <p:spPr/>
        <p:txBody>
          <a:bodyPr/>
          <a:lstStyle/>
          <a:p>
            <a:pPr>
              <a:defRPr/>
            </a:pPr>
            <a:r>
              <a:rPr lang="nl-NL" dirty="0"/>
              <a:t>Afera Annual Conference, Athens</a:t>
            </a:r>
          </a:p>
        </p:txBody>
      </p:sp>
      <p:sp>
        <p:nvSpPr>
          <p:cNvPr id="6" name="Slide Number Placeholder 5"/>
          <p:cNvSpPr>
            <a:spLocks noGrp="1"/>
          </p:cNvSpPr>
          <p:nvPr>
            <p:ph type="sldNum" sz="quarter" idx="12"/>
          </p:nvPr>
        </p:nvSpPr>
        <p:spPr/>
        <p:txBody>
          <a:bodyPr/>
          <a:lstStyle/>
          <a:p>
            <a:pPr>
              <a:defRPr/>
            </a:pPr>
            <a:fld id="{546B823B-4BC1-47D0-BE34-09ECD70EB783}" type="slidenum">
              <a:rPr lang="nl-NL" smtClean="0"/>
              <a:pPr>
                <a:defRPr/>
              </a:pPr>
              <a:t>7</a:t>
            </a:fld>
            <a:endParaRPr lang="nl-NL"/>
          </a:p>
        </p:txBody>
      </p:sp>
      <p:sp>
        <p:nvSpPr>
          <p:cNvPr id="7" name="Date Placeholder 3">
            <a:extLst>
              <a:ext uri="{FF2B5EF4-FFF2-40B4-BE49-F238E27FC236}">
                <a16:creationId xmlns:a16="http://schemas.microsoft.com/office/drawing/2014/main" id="{8814E579-B9B1-4C9B-8B08-66A2382978D9}"/>
              </a:ext>
            </a:extLst>
          </p:cNvPr>
          <p:cNvSpPr>
            <a:spLocks noGrp="1"/>
          </p:cNvSpPr>
          <p:nvPr>
            <p:ph type="dt" sz="half" idx="10"/>
          </p:nvPr>
        </p:nvSpPr>
        <p:spPr>
          <a:xfrm>
            <a:off x="685800" y="6356350"/>
            <a:ext cx="1905000" cy="457200"/>
          </a:xfrm>
        </p:spPr>
        <p:txBody>
          <a:bodyPr/>
          <a:lstStyle/>
          <a:p>
            <a:pPr>
              <a:defRPr/>
            </a:pPr>
            <a:r>
              <a:rPr lang="nl-NL" dirty="0"/>
              <a:t>2-5 </a:t>
            </a:r>
            <a:r>
              <a:rPr lang="nl-NL" dirty="0" err="1"/>
              <a:t>October</a:t>
            </a:r>
            <a:r>
              <a:rPr lang="nl-NL" dirty="0"/>
              <a:t> 2018</a:t>
            </a:r>
          </a:p>
        </p:txBody>
      </p:sp>
    </p:spTree>
    <p:extLst>
      <p:ext uri="{BB962C8B-B14F-4D97-AF65-F5344CB8AC3E}">
        <p14:creationId xmlns:p14="http://schemas.microsoft.com/office/powerpoint/2010/main" val="383393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Annual Conference 2018</a:t>
            </a:r>
            <a:endParaRPr lang="en-US" dirty="0"/>
          </a:p>
        </p:txBody>
      </p:sp>
      <p:sp>
        <p:nvSpPr>
          <p:cNvPr id="4" name="Date Placeholder 3"/>
          <p:cNvSpPr>
            <a:spLocks noGrp="1"/>
          </p:cNvSpPr>
          <p:nvPr>
            <p:ph type="dt" sz="half" idx="10"/>
          </p:nvPr>
        </p:nvSpPr>
        <p:spPr/>
        <p:txBody>
          <a:bodyPr/>
          <a:lstStyle/>
          <a:p>
            <a:pPr>
              <a:defRPr/>
            </a:pPr>
            <a:r>
              <a:rPr lang="nl-NL" dirty="0"/>
              <a:t>2-5 </a:t>
            </a:r>
            <a:r>
              <a:rPr lang="nl-NL" dirty="0" err="1"/>
              <a:t>October</a:t>
            </a:r>
            <a:r>
              <a:rPr lang="nl-NL" dirty="0"/>
              <a:t> 2018</a:t>
            </a:r>
          </a:p>
        </p:txBody>
      </p:sp>
      <p:sp>
        <p:nvSpPr>
          <p:cNvPr id="5" name="Footer Placeholder 4"/>
          <p:cNvSpPr>
            <a:spLocks noGrp="1"/>
          </p:cNvSpPr>
          <p:nvPr>
            <p:ph type="ftr" sz="quarter" idx="11"/>
          </p:nvPr>
        </p:nvSpPr>
        <p:spPr/>
        <p:txBody>
          <a:bodyPr/>
          <a:lstStyle/>
          <a:p>
            <a:pPr>
              <a:defRPr/>
            </a:pPr>
            <a:r>
              <a:rPr lang="nl-NL" dirty="0"/>
              <a:t>Afera Annual Conference, Athens</a:t>
            </a:r>
          </a:p>
        </p:txBody>
      </p:sp>
      <p:sp>
        <p:nvSpPr>
          <p:cNvPr id="9" name="Rectangle 8">
            <a:extLst>
              <a:ext uri="{FF2B5EF4-FFF2-40B4-BE49-F238E27FC236}">
                <a16:creationId xmlns:a16="http://schemas.microsoft.com/office/drawing/2014/main" id="{468F9102-4183-40E5-B176-26D6B9171B39}"/>
              </a:ext>
            </a:extLst>
          </p:cNvPr>
          <p:cNvSpPr/>
          <p:nvPr/>
        </p:nvSpPr>
        <p:spPr bwMode="auto">
          <a:xfrm>
            <a:off x="3519282" y="1600200"/>
            <a:ext cx="2520242" cy="707886"/>
          </a:xfrm>
          <a:prstGeom prst="rect">
            <a:avLst/>
          </a:prstGeom>
          <a:solidFill>
            <a:srgbClr val="FF9A3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99"/>
                </a:solidFill>
                <a:effectLst/>
                <a:latin typeface="Arial" charset="0"/>
              </a:rPr>
              <a:t>Steering Committee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99"/>
                </a:solidFill>
                <a:effectLst/>
                <a:latin typeface="Arial" charset="0"/>
              </a:rPr>
              <a:t>(SC)</a:t>
            </a:r>
          </a:p>
        </p:txBody>
      </p:sp>
      <p:sp>
        <p:nvSpPr>
          <p:cNvPr id="10" name="Rectangle 9">
            <a:extLst>
              <a:ext uri="{FF2B5EF4-FFF2-40B4-BE49-F238E27FC236}">
                <a16:creationId xmlns:a16="http://schemas.microsoft.com/office/drawing/2014/main" id="{DD262522-97A5-4804-8E28-7C1397B0A3FA}"/>
              </a:ext>
            </a:extLst>
          </p:cNvPr>
          <p:cNvSpPr/>
          <p:nvPr/>
        </p:nvSpPr>
        <p:spPr bwMode="auto">
          <a:xfrm>
            <a:off x="1694668" y="2514600"/>
            <a:ext cx="2636106" cy="707886"/>
          </a:xfrm>
          <a:prstGeom prst="rect">
            <a:avLst/>
          </a:prstGeom>
          <a:solidFill>
            <a:srgbClr val="FF9A3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Technical</a:t>
            </a:r>
            <a:r>
              <a:rPr kumimoji="0" lang="en-US" sz="2000" b="0" i="0" u="none" strike="noStrike" cap="none" normalizeH="0" baseline="0" dirty="0">
                <a:ln>
                  <a:noFill/>
                </a:ln>
                <a:solidFill>
                  <a:srgbClr val="333399"/>
                </a:solidFill>
                <a:effectLst/>
                <a:latin typeface="Arial" charset="0"/>
              </a:rPr>
              <a:t> Committee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99"/>
                </a:solidFill>
                <a:effectLst/>
                <a:latin typeface="Arial" charset="0"/>
              </a:rPr>
              <a:t>(TC)</a:t>
            </a:r>
          </a:p>
        </p:txBody>
      </p:sp>
      <p:sp>
        <p:nvSpPr>
          <p:cNvPr id="11" name="Rectangle 10">
            <a:extLst>
              <a:ext uri="{FF2B5EF4-FFF2-40B4-BE49-F238E27FC236}">
                <a16:creationId xmlns:a16="http://schemas.microsoft.com/office/drawing/2014/main" id="{90A0A4D0-43B6-4090-AA7B-7DDDAAAE08BA}"/>
              </a:ext>
            </a:extLst>
          </p:cNvPr>
          <p:cNvSpPr/>
          <p:nvPr/>
        </p:nvSpPr>
        <p:spPr bwMode="auto">
          <a:xfrm>
            <a:off x="5306974" y="2514600"/>
            <a:ext cx="2690160" cy="707886"/>
          </a:xfrm>
          <a:prstGeom prst="rect">
            <a:avLst/>
          </a:prstGeom>
          <a:solidFill>
            <a:srgbClr val="FF9A35"/>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99"/>
                </a:solidFill>
                <a:effectLst/>
                <a:latin typeface="Arial" charset="0"/>
              </a:rPr>
              <a:t>Marketing Committee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99"/>
                </a:solidFill>
                <a:effectLst/>
                <a:latin typeface="Arial" charset="0"/>
              </a:rPr>
              <a:t>(MKC)</a:t>
            </a:r>
          </a:p>
        </p:txBody>
      </p:sp>
      <p:sp>
        <p:nvSpPr>
          <p:cNvPr id="12" name="Rectangle 11">
            <a:extLst>
              <a:ext uri="{FF2B5EF4-FFF2-40B4-BE49-F238E27FC236}">
                <a16:creationId xmlns:a16="http://schemas.microsoft.com/office/drawing/2014/main" id="{DC25F9F1-8C66-4BCD-B278-C421229A5AF2}"/>
              </a:ext>
            </a:extLst>
          </p:cNvPr>
          <p:cNvSpPr/>
          <p:nvPr/>
        </p:nvSpPr>
        <p:spPr bwMode="auto">
          <a:xfrm>
            <a:off x="5791200" y="3352800"/>
            <a:ext cx="2205934" cy="646331"/>
          </a:xfrm>
          <a:prstGeom prst="rect">
            <a:avLst/>
          </a:prstGeom>
          <a:solidFill>
            <a:srgbClr val="FFC9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Arial" charset="0"/>
              </a:rPr>
              <a:t>Marketing Communications</a:t>
            </a:r>
          </a:p>
        </p:txBody>
      </p:sp>
      <p:sp>
        <p:nvSpPr>
          <p:cNvPr id="13" name="Rectangle 12">
            <a:extLst>
              <a:ext uri="{FF2B5EF4-FFF2-40B4-BE49-F238E27FC236}">
                <a16:creationId xmlns:a16="http://schemas.microsoft.com/office/drawing/2014/main" id="{DB5E2806-EEC1-4F91-9893-01BB864833D8}"/>
              </a:ext>
            </a:extLst>
          </p:cNvPr>
          <p:cNvSpPr/>
          <p:nvPr/>
        </p:nvSpPr>
        <p:spPr bwMode="auto">
          <a:xfrm>
            <a:off x="5791200" y="4114800"/>
            <a:ext cx="2205934" cy="677108"/>
          </a:xfrm>
          <a:prstGeom prst="rect">
            <a:avLst/>
          </a:prstGeom>
          <a:solidFill>
            <a:srgbClr val="FFC9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333399"/>
                </a:solidFill>
                <a:effectLst/>
                <a:latin typeface="Arial" charset="0"/>
              </a:rPr>
              <a:t>Member </a:t>
            </a:r>
            <a:r>
              <a:rPr kumimoji="0" lang="en-US" sz="1800" b="0" i="0" u="none" strike="noStrike" cap="none" normalizeH="0" baseline="0" dirty="0">
                <a:ln>
                  <a:noFill/>
                </a:ln>
                <a:solidFill>
                  <a:srgbClr val="333399"/>
                </a:solidFill>
                <a:effectLst/>
                <a:latin typeface="Arial" charset="0"/>
              </a:rPr>
              <a:t>Recruitment</a:t>
            </a:r>
            <a:endParaRPr kumimoji="0" lang="en-US" sz="2000" b="0" i="0" u="none" strike="noStrike" cap="none" normalizeH="0" baseline="0" dirty="0">
              <a:ln>
                <a:noFill/>
              </a:ln>
              <a:solidFill>
                <a:srgbClr val="333399"/>
              </a:solidFill>
              <a:effectLst/>
              <a:latin typeface="Arial" charset="0"/>
            </a:endParaRPr>
          </a:p>
        </p:txBody>
      </p:sp>
      <p:sp>
        <p:nvSpPr>
          <p:cNvPr id="14" name="Rectangle 13">
            <a:extLst>
              <a:ext uri="{FF2B5EF4-FFF2-40B4-BE49-F238E27FC236}">
                <a16:creationId xmlns:a16="http://schemas.microsoft.com/office/drawing/2014/main" id="{01AC464D-A5A3-4FD2-96E2-FFCF186CA5F0}"/>
              </a:ext>
            </a:extLst>
          </p:cNvPr>
          <p:cNvSpPr/>
          <p:nvPr/>
        </p:nvSpPr>
        <p:spPr bwMode="auto">
          <a:xfrm>
            <a:off x="5771535" y="4916269"/>
            <a:ext cx="2205934" cy="369332"/>
          </a:xfrm>
          <a:prstGeom prst="rect">
            <a:avLst/>
          </a:prstGeom>
          <a:solidFill>
            <a:srgbClr val="FFC9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Arial" charset="0"/>
              </a:rPr>
              <a:t>Annual Conference</a:t>
            </a:r>
          </a:p>
        </p:txBody>
      </p:sp>
      <p:sp>
        <p:nvSpPr>
          <p:cNvPr id="15" name="Rectangle 14">
            <a:extLst>
              <a:ext uri="{FF2B5EF4-FFF2-40B4-BE49-F238E27FC236}">
                <a16:creationId xmlns:a16="http://schemas.microsoft.com/office/drawing/2014/main" id="{629F1CAD-BE2E-4534-8449-E3BABADE324F}"/>
              </a:ext>
            </a:extLst>
          </p:cNvPr>
          <p:cNvSpPr/>
          <p:nvPr/>
        </p:nvSpPr>
        <p:spPr bwMode="auto">
          <a:xfrm>
            <a:off x="5771535" y="5409962"/>
            <a:ext cx="2205934" cy="646331"/>
          </a:xfrm>
          <a:prstGeom prst="rect">
            <a:avLst/>
          </a:prstGeom>
          <a:solidFill>
            <a:srgbClr val="FFC9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Arial" charset="0"/>
              </a:rPr>
              <a:t>Educational Awareness</a:t>
            </a:r>
          </a:p>
        </p:txBody>
      </p:sp>
    </p:spTree>
    <p:extLst>
      <p:ext uri="{BB962C8B-B14F-4D97-AF65-F5344CB8AC3E}">
        <p14:creationId xmlns:p14="http://schemas.microsoft.com/office/powerpoint/2010/main" val="14330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3.88889E-6 0.00486 L -0.21007 0.00139 " pathEditMode="relative" rAng="0" ptsTypes="AA">
                                      <p:cBhvr>
                                        <p:cTn id="16" dur="2000" fill="hold"/>
                                        <p:tgtEl>
                                          <p:spTgt spid="15"/>
                                        </p:tgtEl>
                                        <p:attrNameLst>
                                          <p:attrName>ppt_x</p:attrName>
                                          <p:attrName>ppt_y</p:attrName>
                                        </p:attrNameLst>
                                      </p:cBhvr>
                                      <p:rCtr x="-10503"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MarCom</a:t>
            </a:r>
            <a:r>
              <a:rPr lang="de-DE" dirty="0"/>
              <a:t> </a:t>
            </a:r>
            <a:endParaRPr lang="en-US" dirty="0"/>
          </a:p>
        </p:txBody>
      </p:sp>
      <p:sp>
        <p:nvSpPr>
          <p:cNvPr id="4" name="Date Placeholder 3"/>
          <p:cNvSpPr>
            <a:spLocks noGrp="1"/>
          </p:cNvSpPr>
          <p:nvPr>
            <p:ph type="dt" sz="half" idx="10"/>
          </p:nvPr>
        </p:nvSpPr>
        <p:spPr>
          <a:xfrm>
            <a:off x="685800" y="6400800"/>
            <a:ext cx="1905000" cy="457200"/>
          </a:xfrm>
        </p:spPr>
        <p:txBody>
          <a:bodyPr/>
          <a:lstStyle/>
          <a:p>
            <a:pPr>
              <a:defRPr/>
            </a:pPr>
            <a:r>
              <a:rPr lang="nl-NL" dirty="0"/>
              <a:t>2-5 </a:t>
            </a:r>
            <a:r>
              <a:rPr lang="nl-NL" dirty="0" err="1"/>
              <a:t>October</a:t>
            </a:r>
            <a:r>
              <a:rPr lang="nl-NL" dirty="0"/>
              <a:t> 2018</a:t>
            </a:r>
          </a:p>
        </p:txBody>
      </p:sp>
      <p:sp>
        <p:nvSpPr>
          <p:cNvPr id="5" name="Footer Placeholder 4"/>
          <p:cNvSpPr>
            <a:spLocks noGrp="1"/>
          </p:cNvSpPr>
          <p:nvPr>
            <p:ph type="ftr" sz="quarter" idx="11"/>
          </p:nvPr>
        </p:nvSpPr>
        <p:spPr>
          <a:xfrm>
            <a:off x="3124200" y="6400800"/>
            <a:ext cx="2895600" cy="457200"/>
          </a:xfrm>
        </p:spPr>
        <p:txBody>
          <a:bodyPr/>
          <a:lstStyle/>
          <a:p>
            <a:pPr>
              <a:defRPr/>
            </a:pPr>
            <a:r>
              <a:rPr lang="nl-NL" dirty="0"/>
              <a:t>Afera Annual Conference, Athens</a:t>
            </a:r>
          </a:p>
        </p:txBody>
      </p:sp>
      <p:pic>
        <p:nvPicPr>
          <p:cNvPr id="16" name="Picture 15" descr="https://pbs.twimg.com/profile_banners/2685932772/1411378794/1500x500">
            <a:extLst>
              <a:ext uri="{FF2B5EF4-FFF2-40B4-BE49-F238E27FC236}">
                <a16:creationId xmlns:a16="http://schemas.microsoft.com/office/drawing/2014/main" id="{A05324D2-C94C-4768-A6E4-84169BF5A7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22" y="1306031"/>
            <a:ext cx="3642027" cy="900000"/>
          </a:xfrm>
          <a:prstGeom prst="rect">
            <a:avLst/>
          </a:prstGeom>
          <a:noFill/>
          <a:ln>
            <a:noFill/>
          </a:ln>
        </p:spPr>
      </p:pic>
      <p:pic>
        <p:nvPicPr>
          <p:cNvPr id="17" name="Picture 1">
            <a:extLst>
              <a:ext uri="{FF2B5EF4-FFF2-40B4-BE49-F238E27FC236}">
                <a16:creationId xmlns:a16="http://schemas.microsoft.com/office/drawing/2014/main" id="{50D6138C-D92D-43C1-B16D-5B5AC81327DB}"/>
              </a:ext>
            </a:extLst>
          </p:cNvPr>
          <p:cNvPicPr>
            <a:picLocks noChangeArrowheads="1"/>
          </p:cNvPicPr>
          <p:nvPr/>
        </p:nvPicPr>
        <p:blipFill>
          <a:blip r:embed="rId3" cstate="print"/>
          <a:srcRect l="22485" t="21610" b="26525"/>
          <a:stretch>
            <a:fillRect/>
          </a:stretch>
        </p:blipFill>
        <p:spPr bwMode="auto">
          <a:xfrm>
            <a:off x="389785" y="3970327"/>
            <a:ext cx="3643200" cy="900000"/>
          </a:xfrm>
          <a:prstGeom prst="rect">
            <a:avLst/>
          </a:prstGeom>
          <a:noFill/>
          <a:ln w="9525">
            <a:noFill/>
            <a:miter lim="800000"/>
            <a:headEnd/>
            <a:tailEnd/>
          </a:ln>
        </p:spPr>
      </p:pic>
      <p:pic>
        <p:nvPicPr>
          <p:cNvPr id="18" name="Afbeelding 1">
            <a:extLst>
              <a:ext uri="{FF2B5EF4-FFF2-40B4-BE49-F238E27FC236}">
                <a16:creationId xmlns:a16="http://schemas.microsoft.com/office/drawing/2014/main" id="{27C8BDB4-83D9-4C48-AFF5-26561CA6D463}"/>
              </a:ext>
            </a:extLst>
          </p:cNvPr>
          <p:cNvPicPr>
            <a:picLocks noChangeAspect="1"/>
          </p:cNvPicPr>
          <p:nvPr/>
        </p:nvPicPr>
        <p:blipFill>
          <a:blip r:embed="rId4"/>
          <a:stretch>
            <a:fillRect/>
          </a:stretch>
        </p:blipFill>
        <p:spPr>
          <a:xfrm>
            <a:off x="4547447" y="1295400"/>
            <a:ext cx="4345033" cy="2615120"/>
          </a:xfrm>
          <a:prstGeom prst="rect">
            <a:avLst/>
          </a:prstGeom>
        </p:spPr>
      </p:pic>
      <p:sp>
        <p:nvSpPr>
          <p:cNvPr id="20" name="Text Box 13">
            <a:extLst>
              <a:ext uri="{FF2B5EF4-FFF2-40B4-BE49-F238E27FC236}">
                <a16:creationId xmlns:a16="http://schemas.microsoft.com/office/drawing/2014/main" id="{D51C4C7B-536B-47A2-9000-E28282CB3C52}"/>
              </a:ext>
            </a:extLst>
          </p:cNvPr>
          <p:cNvSpPr txBox="1">
            <a:spLocks noChangeArrowheads="1"/>
          </p:cNvSpPr>
          <p:nvPr/>
        </p:nvSpPr>
        <p:spPr bwMode="auto">
          <a:xfrm>
            <a:off x="390958" y="5013631"/>
            <a:ext cx="3642027" cy="1323439"/>
          </a:xfrm>
          <a:prstGeom prst="rect">
            <a:avLst/>
          </a:prstGeom>
          <a:noFill/>
          <a:ln w="9525">
            <a:solidFill>
              <a:srgbClr val="E00000"/>
            </a:solidFill>
            <a:miter lim="800000"/>
            <a:headEnd/>
            <a:tailEnd/>
          </a:ln>
        </p:spPr>
        <p:txBody>
          <a:bodyPr wrap="square">
            <a:spAutoFit/>
          </a:bodyPr>
          <a:lstStyle/>
          <a:p>
            <a:pPr>
              <a:spcBef>
                <a:spcPct val="50000"/>
              </a:spcBef>
              <a:tabLst>
                <a:tab pos="374650" algn="l"/>
                <a:tab pos="952500" algn="l"/>
              </a:tabLst>
            </a:pPr>
            <a:r>
              <a:rPr lang="en-GB" sz="2000" b="0" dirty="0">
                <a:latin typeface="Arial" pitchFamily="34" charset="0"/>
                <a:cs typeface="Arial" pitchFamily="34" charset="0"/>
              </a:rPr>
              <a:t>Current # followers	268</a:t>
            </a:r>
          </a:p>
          <a:p>
            <a:pPr>
              <a:spcBef>
                <a:spcPct val="50000"/>
              </a:spcBef>
              <a:tabLst>
                <a:tab pos="374650" algn="l"/>
                <a:tab pos="952500" algn="l"/>
              </a:tabLst>
            </a:pPr>
            <a:r>
              <a:rPr lang="en-GB" sz="2000" b="0" dirty="0">
                <a:latin typeface="Arial" pitchFamily="34" charset="0"/>
                <a:cs typeface="Arial" pitchFamily="34" charset="0"/>
              </a:rPr>
              <a:t>Current # following	573</a:t>
            </a:r>
          </a:p>
          <a:p>
            <a:pPr>
              <a:spcBef>
                <a:spcPct val="50000"/>
              </a:spcBef>
              <a:tabLst>
                <a:tab pos="374650" algn="l"/>
                <a:tab pos="952500" algn="l"/>
              </a:tabLst>
            </a:pPr>
            <a:r>
              <a:rPr lang="en-GB" sz="2000" b="0" dirty="0">
                <a:latin typeface="Arial" pitchFamily="34" charset="0"/>
                <a:cs typeface="Arial" pitchFamily="34" charset="0"/>
              </a:rPr>
              <a:t>Likes			12</a:t>
            </a:r>
            <a:endParaRPr lang="nl-NL" sz="2000" b="0" dirty="0"/>
          </a:p>
        </p:txBody>
      </p:sp>
      <p:pic>
        <p:nvPicPr>
          <p:cNvPr id="21" name="Afbeelding 2">
            <a:extLst>
              <a:ext uri="{FF2B5EF4-FFF2-40B4-BE49-F238E27FC236}">
                <a16:creationId xmlns:a16="http://schemas.microsoft.com/office/drawing/2014/main" id="{E5F1B631-B89B-440E-8CCD-EE7108D8E15D}"/>
              </a:ext>
            </a:extLst>
          </p:cNvPr>
          <p:cNvPicPr>
            <a:picLocks noChangeAspect="1"/>
          </p:cNvPicPr>
          <p:nvPr/>
        </p:nvPicPr>
        <p:blipFill>
          <a:blip r:embed="rId5"/>
          <a:stretch>
            <a:fillRect/>
          </a:stretch>
        </p:blipFill>
        <p:spPr>
          <a:xfrm>
            <a:off x="4531086" y="3960664"/>
            <a:ext cx="4386518" cy="2385928"/>
          </a:xfrm>
          <a:prstGeom prst="rect">
            <a:avLst/>
          </a:prstGeom>
        </p:spPr>
      </p:pic>
      <p:sp>
        <p:nvSpPr>
          <p:cNvPr id="22" name="Text Box 13">
            <a:extLst>
              <a:ext uri="{FF2B5EF4-FFF2-40B4-BE49-F238E27FC236}">
                <a16:creationId xmlns:a16="http://schemas.microsoft.com/office/drawing/2014/main" id="{35612D6F-0072-495A-B157-AF94123994CF}"/>
              </a:ext>
            </a:extLst>
          </p:cNvPr>
          <p:cNvSpPr txBox="1">
            <a:spLocks noChangeArrowheads="1"/>
          </p:cNvSpPr>
          <p:nvPr/>
        </p:nvSpPr>
        <p:spPr bwMode="auto">
          <a:xfrm>
            <a:off x="365420" y="2323825"/>
            <a:ext cx="3642027" cy="1323439"/>
          </a:xfrm>
          <a:prstGeom prst="rect">
            <a:avLst/>
          </a:prstGeom>
          <a:noFill/>
          <a:ln w="9525">
            <a:solidFill>
              <a:srgbClr val="E00000"/>
            </a:solidFill>
            <a:miter lim="800000"/>
            <a:headEnd/>
            <a:tailEnd/>
          </a:ln>
        </p:spPr>
        <p:txBody>
          <a:bodyPr wrap="square">
            <a:spAutoFit/>
          </a:bodyPr>
          <a:lstStyle/>
          <a:p>
            <a:pPr>
              <a:spcBef>
                <a:spcPct val="50000"/>
              </a:spcBef>
              <a:tabLst>
                <a:tab pos="374650" algn="l"/>
                <a:tab pos="952500" algn="l"/>
              </a:tabLst>
            </a:pPr>
            <a:r>
              <a:rPr lang="en-GB" sz="2000" b="0" dirty="0">
                <a:latin typeface="Arial" pitchFamily="34" charset="0"/>
                <a:cs typeface="Arial" pitchFamily="34" charset="0"/>
              </a:rPr>
              <a:t>Current # followers	4964</a:t>
            </a:r>
          </a:p>
          <a:p>
            <a:pPr>
              <a:spcBef>
                <a:spcPct val="50000"/>
              </a:spcBef>
              <a:tabLst>
                <a:tab pos="374650" algn="l"/>
                <a:tab pos="952500" algn="l"/>
              </a:tabLst>
            </a:pPr>
            <a:r>
              <a:rPr lang="en-GB" sz="2000" b="0" dirty="0">
                <a:latin typeface="Arial" pitchFamily="34" charset="0"/>
                <a:cs typeface="Arial" pitchFamily="34" charset="0"/>
              </a:rPr>
              <a:t>Current # following	5447</a:t>
            </a:r>
          </a:p>
          <a:p>
            <a:pPr>
              <a:spcBef>
                <a:spcPct val="50000"/>
              </a:spcBef>
              <a:tabLst>
                <a:tab pos="374650" algn="l"/>
                <a:tab pos="952500" algn="l"/>
              </a:tabLst>
            </a:pPr>
            <a:r>
              <a:rPr lang="en-GB" sz="2000" b="0" dirty="0">
                <a:latin typeface="Arial" pitchFamily="34" charset="0"/>
                <a:cs typeface="Arial" pitchFamily="34" charset="0"/>
              </a:rPr>
              <a:t>Likes			199</a:t>
            </a:r>
            <a:endParaRPr lang="nl-NL" sz="2000" b="0" dirty="0"/>
          </a:p>
        </p:txBody>
      </p:sp>
    </p:spTree>
    <p:extLst>
      <p:ext uri="{BB962C8B-B14F-4D97-AF65-F5344CB8AC3E}">
        <p14:creationId xmlns:p14="http://schemas.microsoft.com/office/powerpoint/2010/main" val="1540433627"/>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Arial"/>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sz="3600" b="0" i="0" u="none" strike="noStrike" cap="none" normalizeH="0" baseline="0" smtClean="0">
            <a:ln>
              <a:noFill/>
            </a:ln>
            <a:solidFill>
              <a:srgbClr val="333399"/>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sz="3600" b="0" i="0" u="none" strike="noStrike" cap="none" normalizeH="0" baseline="0" smtClean="0">
            <a:ln>
              <a:noFill/>
            </a:ln>
            <a:solidFill>
              <a:srgbClr val="333399"/>
            </a:solidFill>
            <a:effectLst/>
            <a:latin typeface="Arial" charset="0"/>
          </a:defRPr>
        </a:defPPr>
      </a:lstStyle>
    </a:lnDef>
    <a:txDef>
      <a:spPr>
        <a:solidFill>
          <a:srgbClr val="FF0000"/>
        </a:solidFill>
      </a:spPr>
      <a:bodyPr wrap="square" rtlCol="0" anchor="ctr" anchorCtr="0">
        <a:spAutoFit/>
      </a:bodyPr>
      <a:lstStyle>
        <a:defPPr>
          <a:defRPr sz="1800" dirty="0" smtClean="0">
            <a:solidFill>
              <a:schemeClr val="accent3"/>
            </a:solidFill>
          </a:defRPr>
        </a:defPPr>
      </a:lstStyle>
    </a:tx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976</Words>
  <Application>Microsoft Macintosh PowerPoint</Application>
  <PresentationFormat>Diavoorstelling (4:3)</PresentationFormat>
  <Paragraphs>288</Paragraphs>
  <Slides>35</Slides>
  <Notes>4</Notes>
  <HiddenSlides>0</HiddenSlides>
  <MMClips>0</MMClips>
  <ScaleCrop>false</ScaleCrop>
  <HeadingPairs>
    <vt:vector size="8" baseType="variant">
      <vt:variant>
        <vt:lpstr>Gebruikte lettertypen</vt:lpstr>
      </vt:variant>
      <vt:variant>
        <vt:i4>7</vt:i4>
      </vt:variant>
      <vt:variant>
        <vt:lpstr>Thema</vt:lpstr>
      </vt:variant>
      <vt:variant>
        <vt:i4>2</vt:i4>
      </vt:variant>
      <vt:variant>
        <vt:lpstr>Ingesloten OLE-bronprogramma's</vt:lpstr>
      </vt:variant>
      <vt:variant>
        <vt:i4>1</vt:i4>
      </vt:variant>
      <vt:variant>
        <vt:lpstr>Diatitels</vt:lpstr>
      </vt:variant>
      <vt:variant>
        <vt:i4>35</vt:i4>
      </vt:variant>
    </vt:vector>
  </HeadingPairs>
  <TitlesOfParts>
    <vt:vector size="45" baseType="lpstr">
      <vt:lpstr>Arial</vt:lpstr>
      <vt:lpstr>Calibri</vt:lpstr>
      <vt:lpstr>Calibri Light</vt:lpstr>
      <vt:lpstr>Symbol</vt:lpstr>
      <vt:lpstr>Tahoma</vt:lpstr>
      <vt:lpstr>Times New Roman</vt:lpstr>
      <vt:lpstr>Wingdings</vt:lpstr>
      <vt:lpstr>Standaardontwerp</vt:lpstr>
      <vt:lpstr>Aangepast ontwerp</vt:lpstr>
      <vt:lpstr>Image</vt:lpstr>
      <vt:lpstr>Afera General Assembly</vt:lpstr>
      <vt:lpstr>PowerPoint-presentatie</vt:lpstr>
      <vt:lpstr>Afera and GDPR</vt:lpstr>
      <vt:lpstr>PowerPoint-presentatie</vt:lpstr>
      <vt:lpstr>PowerPoint-presentatie</vt:lpstr>
      <vt:lpstr>PowerPoint-presentatie</vt:lpstr>
      <vt:lpstr>Actioned 2018, Ongoing 2019</vt:lpstr>
      <vt:lpstr>Annual Conference 2018</vt:lpstr>
      <vt:lpstr>MarCom </vt:lpstr>
      <vt:lpstr>MarCom </vt:lpstr>
      <vt:lpstr>Annual Conference 2018</vt:lpstr>
      <vt:lpstr>Tape - Olympics</vt:lpstr>
      <vt:lpstr>PowerPoint-presentatie</vt:lpstr>
      <vt:lpstr>2018 achievements, actions forward</vt:lpstr>
      <vt:lpstr>Working groups</vt:lpstr>
      <vt:lpstr>1st Global Adhesive Tape Summit</vt:lpstr>
      <vt:lpstr>1st Global Adhesive Tape Summit</vt:lpstr>
      <vt:lpstr>Test methods</vt:lpstr>
      <vt:lpstr>Test method manual</vt:lpstr>
      <vt:lpstr>GATS - GTF &amp; GTMC</vt:lpstr>
      <vt:lpstr>GATS - GTF &amp; GTMC</vt:lpstr>
      <vt:lpstr>Test method harmonisation</vt:lpstr>
      <vt:lpstr>Regulatory affairs</vt:lpstr>
      <vt:lpstr>Regulatory affairs</vt:lpstr>
      <vt:lpstr>Education awareness initiative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Official Opening 61st Annual Conference</vt:lpstr>
    </vt:vector>
  </TitlesOfParts>
  <Company>lejeune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 diatitel</dc:title>
  <dc:creator>pc3</dc:creator>
  <cp:lastModifiedBy>Microsoft Office-gebruiker</cp:lastModifiedBy>
  <cp:revision>81</cp:revision>
  <dcterms:created xsi:type="dcterms:W3CDTF">2000-08-09T07:54:06Z</dcterms:created>
  <dcterms:modified xsi:type="dcterms:W3CDTF">2018-10-04T05:14:32Z</dcterms:modified>
</cp:coreProperties>
</file>